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7D_26745B4C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4"/>
    <p:sldMasterId id="2147483669" r:id="rId5"/>
  </p:sldMasterIdLst>
  <p:notesMasterIdLst>
    <p:notesMasterId r:id="rId32"/>
  </p:notesMasterIdLst>
  <p:sldIdLst>
    <p:sldId id="345" r:id="rId6"/>
    <p:sldId id="381" r:id="rId7"/>
    <p:sldId id="257" r:id="rId8"/>
    <p:sldId id="389" r:id="rId9"/>
    <p:sldId id="263" r:id="rId10"/>
    <p:sldId id="374" r:id="rId11"/>
    <p:sldId id="383" r:id="rId12"/>
    <p:sldId id="391" r:id="rId13"/>
    <p:sldId id="392" r:id="rId14"/>
    <p:sldId id="397" r:id="rId15"/>
    <p:sldId id="399" r:id="rId16"/>
    <p:sldId id="401" r:id="rId17"/>
    <p:sldId id="400" r:id="rId18"/>
    <p:sldId id="265" r:id="rId19"/>
    <p:sldId id="266" r:id="rId20"/>
    <p:sldId id="395" r:id="rId21"/>
    <p:sldId id="304" r:id="rId22"/>
    <p:sldId id="268" r:id="rId23"/>
    <p:sldId id="269" r:id="rId24"/>
    <p:sldId id="394" r:id="rId25"/>
    <p:sldId id="390" r:id="rId26"/>
    <p:sldId id="386" r:id="rId27"/>
    <p:sldId id="387" r:id="rId28"/>
    <p:sldId id="313" r:id="rId29"/>
    <p:sldId id="396" r:id="rId30"/>
    <p:sldId id="329" r:id="rId31"/>
  </p:sldIdLst>
  <p:sldSz cx="9144000" cy="5143500" type="screen16x9"/>
  <p:notesSz cx="6858000" cy="9296400"/>
  <p:embeddedFontLst>
    <p:embeddedFont>
      <p:font typeface="Didact Gothic" panose="00000500000000000000" pitchFamily="2" charset="0"/>
      <p:regular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Varela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Welcome" id="{0F6E3F40-E563-477A-B260-D78BDF480732}">
          <p14:sldIdLst>
            <p14:sldId id="345"/>
          </p14:sldIdLst>
        </p14:section>
        <p14:section name="Our School" id="{E335B8DE-117B-484C-9606-483C5B46D113}">
          <p14:sldIdLst>
            <p14:sldId id="381"/>
            <p14:sldId id="257"/>
            <p14:sldId id="389"/>
            <p14:sldId id="263"/>
            <p14:sldId id="374"/>
            <p14:sldId id="383"/>
            <p14:sldId id="391"/>
            <p14:sldId id="392"/>
            <p14:sldId id="397"/>
            <p14:sldId id="399"/>
            <p14:sldId id="401"/>
            <p14:sldId id="400"/>
            <p14:sldId id="265"/>
            <p14:sldId id="266"/>
            <p14:sldId id="395"/>
            <p14:sldId id="304"/>
            <p14:sldId id="268"/>
            <p14:sldId id="269"/>
            <p14:sldId id="394"/>
            <p14:sldId id="390"/>
            <p14:sldId id="386"/>
            <p14:sldId id="387"/>
            <p14:sldId id="313"/>
            <p14:sldId id="396"/>
            <p14:sldId id="32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27B3DC-982B-C580-546B-4765C56D4182}" name="Sara Fox" initials="SF" userId="S::foxsa@fsd38.ab.ca::6db1a13a-993f-4efd-a470-7da2c098372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riam Ramzy" initials="" lastIdx="2" clrIdx="0"/>
  <p:cmAuthor id="1" name="Miriam Ramzy" initials="MR" lastIdx="2" clrIdx="1">
    <p:extLst>
      <p:ext uri="{19B8F6BF-5375-455C-9EA6-DF929625EA0E}">
        <p15:presenceInfo xmlns:p15="http://schemas.microsoft.com/office/powerpoint/2012/main" userId="S::ramzym@fsd38.ab.ca::36ac68c9-f811-4e32-a004-6787fb2d82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B050"/>
    <a:srgbClr val="141741"/>
    <a:srgbClr val="087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7BEE6-4A82-2504-B1C6-A4B9AD0FBB40}" v="783" dt="2025-01-29T00:29:30.234"/>
    <p1510:client id="{1F871E5C-54AD-4723-AEA0-DE153D36F911}" v="194" dt="2025-01-29T21:06:14.676"/>
    <p1510:client id="{6185CE08-C1CB-F941-8367-E6435E5011D8}" v="224" dt="2025-01-29T05:30:13.224"/>
    <p1510:client id="{7465C77C-B656-E763-92A5-A130EECD9D15}" v="358" dt="2025-01-29T00:53:52.439"/>
    <p1510:client id="{879B5E00-F549-1093-E51B-2B3E116697A4}" v="63" dt="2025-01-30T01:11:36.027"/>
    <p1510:client id="{CE93DBF4-470D-4F0C-8D62-10E3338EC63A}" v="237" dt="2025-01-29T17:29:42.114"/>
  </p1510:revLst>
</p1510:revInfo>
</file>

<file path=ppt/tableStyles.xml><?xml version="1.0" encoding="utf-8"?>
<a:tblStyleLst xmlns:a="http://schemas.openxmlformats.org/drawingml/2006/main" def="{3E6A45AF-33B7-45B9-A7CF-55478AF2C38F}">
  <a:tblStyle styleId="{3E6A45AF-33B7-45B9-A7CF-55478AF2C3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06" autoAdjust="0"/>
  </p:normalViewPr>
  <p:slideViewPr>
    <p:cSldViewPr snapToGrid="0">
      <p:cViewPr varScale="1">
        <p:scale>
          <a:sx n="135" d="100"/>
          <a:sy n="135" d="100"/>
        </p:scale>
        <p:origin x="9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omments/modernComment_17D_26745B4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8CC138-2F69-41AE-9F26-B393505A374E}" authorId="{2927B3DC-982B-C580-546B-4765C56D4182}" created="2024-01-23T16:51:57.13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5159756" sldId="381"/>
      <ac:picMk id="3" creationId="{922897D2-B566-2794-AE8E-D0760CA510D4}"/>
    </ac:deMkLst>
    <p188:txBody>
      <a:bodyPr/>
      <a:lstStyle/>
      <a:p>
        <a:r>
          <a:rPr lang="en-CA"/>
          <a:t>Replace this photo with your own!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946" tIns="91946" rIns="91946" bIns="91946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0iYz8c9gK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notjustcute.com/2012/05/28/10-ways-to-prepare-your-child-for-kindergarten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alberta.ca/dataset/fcbbce6e-d872-4133-a635-71f58dc8c461/resource/bdc66913-9a4f-468d-8449-934fa0b7b949/download/2011-lets-talk-early-years-early-childhood-development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urriculum.learnalberta.ca/curriculum/e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65597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084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3455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550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6564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1084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062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3" name="Google Shape;2473;gb3fbc5e0bc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4" name="Google Shape;2474;gb3fbc5e0bc_0_8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gb3fbc5e0bc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8" name="Google Shape;2498;gb3fbc5e0bc_0_64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b3fbc5e0b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b3fbc5e0bc_0_33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lnSpc>
                <a:spcPct val="140000"/>
              </a:lnSpc>
              <a:spcBef>
                <a:spcPts val="816"/>
              </a:spcBef>
              <a:buClr>
                <a:schemeClr val="dk1"/>
              </a:buClr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8572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gb4206e6b3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9" name="Google Shape;2529;gb4206e6b31_0_19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73677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8" name="Google Shape;2528;gb4206e6b3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9" name="Google Shape;2529;gb4206e6b31_0_19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171430" indent="-171430"/>
            <a:r>
              <a:rPr lang="en-US" dirty="0"/>
              <a:t>Read books everyday! Read books about school, join the library. </a:t>
            </a:r>
          </a:p>
          <a:p>
            <a:pPr marL="171430" indent="-171430"/>
            <a:r>
              <a:rPr lang="en-US" dirty="0"/>
              <a:t>Develop fine motor skills: holding a pencil, </a:t>
            </a:r>
            <a:r>
              <a:rPr lang="en-US" dirty="0" err="1"/>
              <a:t>colouring</a:t>
            </a:r>
            <a:r>
              <a:rPr lang="en-US" dirty="0"/>
              <a:t>, cutting with scissors and playing with playdough. Practice zippers and buttons! </a:t>
            </a:r>
          </a:p>
          <a:p>
            <a:pPr marL="171430" indent="-171430"/>
            <a:r>
              <a:rPr lang="en-US" dirty="0"/>
              <a:t>Develop 2-step directions: “Please go get your shoes and put them on.” </a:t>
            </a:r>
          </a:p>
          <a:p>
            <a:pPr marL="171430" indent="-171430"/>
            <a:r>
              <a:rPr lang="en-US" dirty="0"/>
              <a:t>Explore directional words such as over, under, in front, behind, between. </a:t>
            </a:r>
          </a:p>
          <a:p>
            <a:pPr marL="171430" indent="-171430"/>
            <a:r>
              <a:rPr lang="en-US" dirty="0"/>
              <a:t>Talk about social skills: sharing, taking turns, using positive words, talk about handling frustration. </a:t>
            </a:r>
          </a:p>
          <a:p>
            <a:pPr marL="171430" indent="-171430"/>
            <a:r>
              <a:rPr lang="en-US" dirty="0"/>
              <a:t>Help your child take responsibility: clean up messes, dress themselves, open their own snacks or snack containers. Have them practice using the water bottle/lunch kit/containers to help build independence. </a:t>
            </a:r>
          </a:p>
          <a:p>
            <a:pPr marL="171430" indent="-171430"/>
            <a:r>
              <a:rPr lang="en-US" dirty="0"/>
              <a:t>Practice number recognition: count objects, identify numbers. </a:t>
            </a:r>
          </a:p>
          <a:p>
            <a:pPr marL="171430" indent="-171430"/>
            <a:r>
              <a:rPr lang="en-US" dirty="0"/>
              <a:t>Practice letter and sound recognition: practice saying the letters and the sounds. </a:t>
            </a:r>
            <a:r>
              <a:rPr lang="en-US" dirty="0">
                <a:hlinkClick r:id="rId3"/>
              </a:rPr>
              <a:t>What do the Letters Say?</a:t>
            </a:r>
            <a:endParaRPr lang="en-US" dirty="0"/>
          </a:p>
          <a:p>
            <a:pPr marL="171430" indent="-171430"/>
            <a:r>
              <a:rPr lang="en-US" dirty="0"/>
              <a:t>Discuss what your child will do in school: meet new friends, have play time, </a:t>
            </a:r>
            <a:r>
              <a:rPr lang="en-US" dirty="0" err="1"/>
              <a:t>colour</a:t>
            </a:r>
            <a:r>
              <a:rPr lang="en-US" dirty="0"/>
              <a:t>, draw, cut, make crafts, play outside, etc. Talk positively about school. </a:t>
            </a:r>
          </a:p>
          <a:p>
            <a:pPr marL="171430" indent="-171430"/>
            <a:r>
              <a:rPr lang="en-US" dirty="0"/>
              <a:t>Build self esteem! Praise your child often and be patient when your child is learning a new task.  </a:t>
            </a:r>
            <a:r>
              <a:rPr lang="en-US" i="1" dirty="0"/>
              <a:t>(</a:t>
            </a:r>
            <a:r>
              <a:rPr lang="en-US" i="1" dirty="0">
                <a:hlinkClick r:id="rId4"/>
              </a:rPr>
              <a:t>Adapted from notjustcute.com</a:t>
            </a:r>
            <a:r>
              <a:rPr lang="en-US" i="1" dirty="0"/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1" name="Google Shape;2551;gb4206e6b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2" name="Google Shape;2552;gb4206e6b31_0_0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216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C1C33-42B0-A91C-30CE-D53E327E6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55279-CAB3-D12E-6C4F-993E3E3FA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9209D2-8134-6F97-C2D4-FD8F20E9BB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40000"/>
              </a:lnSpc>
              <a:spcBef>
                <a:spcPts val="828"/>
              </a:spcBef>
              <a:buClr>
                <a:schemeClr val="dk1"/>
              </a:buClr>
              <a:buNone/>
            </a:pPr>
            <a:endParaRPr lang="en-US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05020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E0DC7E93-C975-5C44-C650-F72CF5D49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>
            <a:extLst>
              <a:ext uri="{FF2B5EF4-FFF2-40B4-BE49-F238E27FC236}">
                <a16:creationId xmlns:a16="http://schemas.microsoft.com/office/drawing/2014/main" id="{12D1F6FA-BBC5-16AB-3B8B-B5F0FF5306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>
            <a:extLst>
              <a:ext uri="{FF2B5EF4-FFF2-40B4-BE49-F238E27FC236}">
                <a16:creationId xmlns:a16="http://schemas.microsoft.com/office/drawing/2014/main" id="{975C2478-A48B-F229-A85C-0A0294291D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091596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>
          <a:extLst>
            <a:ext uri="{FF2B5EF4-FFF2-40B4-BE49-F238E27FC236}">
              <a16:creationId xmlns:a16="http://schemas.microsoft.com/office/drawing/2014/main" id="{C95FAE96-3A7E-466E-0123-E37166D3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>
            <a:extLst>
              <a:ext uri="{FF2B5EF4-FFF2-40B4-BE49-F238E27FC236}">
                <a16:creationId xmlns:a16="http://schemas.microsoft.com/office/drawing/2014/main" id="{4FE2CA09-0849-44E9-2A28-553C4AC48D1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>
            <a:extLst>
              <a:ext uri="{FF2B5EF4-FFF2-40B4-BE49-F238E27FC236}">
                <a16:creationId xmlns:a16="http://schemas.microsoft.com/office/drawing/2014/main" id="{9DCB0307-3F3B-9EA5-E57C-4AFE4131F6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96009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52549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3032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344626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8671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b3fbc5e0bc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b3fbc5e0bc_0_224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lnSpc>
                <a:spcPct val="140000"/>
              </a:lnSpc>
              <a:buNone/>
            </a:pPr>
            <a:endParaRPr lang="en-CA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3" name="Google Shape;2423;gb3fbc5e0bc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4" name="Google Shape;2424;gb3fbc5e0bc_0_33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spcBef>
                <a:spcPts val="816"/>
              </a:spcBef>
              <a:buNone/>
            </a:pPr>
            <a:endParaRPr lang="en-CA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8f4f65bf5d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8f4f65bf5d_0_1049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7074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41002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g8f4f65bf5d_0_3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g8f4f65bf5d_0_3065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https://open.alberta.ca/dataset/fcbbce6e-d872-4133-a635-71f58dc8c461/resource/bdc66913-9a4f-468d-8449-934fa0b7b949/download/2011-lets-talk-early-years-early-childhood-development.pdf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" dirty="0"/>
              <a:t>What happens in children’s earliest years can influence not only their immediate well-being, but also lay the foundation for competence and coping skills that affect learning, behavior and overall health throughout their lifetime. Developing the physical, emotional and social abilities of children is a foundational element of our Jr K and K programs.</a:t>
            </a:r>
            <a:endParaRPr lang="en-CA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9273f58441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8500"/>
            <a:ext cx="6194425" cy="34845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9273f58441_0_2192:notes"/>
          <p:cNvSpPr txBox="1">
            <a:spLocks noGrp="1"/>
          </p:cNvSpPr>
          <p:nvPr>
            <p:ph type="body" idx="1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spcFirstLastPara="1" wrap="square" lIns="93298" tIns="93298" rIns="93298" bIns="93298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hlinkClick r:id="rId3"/>
              </a:rPr>
              <a:t>https://curriculum.learnalberta.ca/curriculum/en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defTabSz="933131">
              <a:buNone/>
              <a:defRPr/>
            </a:pPr>
            <a:br>
              <a:rPr lang="en-US" u="none" dirty="0">
                <a:solidFill>
                  <a:schemeClr val="hlink"/>
                </a:solidFill>
              </a:rPr>
            </a:br>
            <a:r>
              <a:rPr lang="en-US" u="none" dirty="0">
                <a:solidFill>
                  <a:schemeClr val="hlink"/>
                </a:solidFill>
              </a:rPr>
              <a:t>Insert applicable K slides after this one </a:t>
            </a:r>
            <a:endParaRPr lang="en-US" u="none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ED889-19BB-35DB-EA55-6684C78E1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66E9FD-2FD1-B369-301E-BDA83375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4B7FD-9733-5274-C041-3FDA2760B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D332D-1ED1-902F-E581-CC894903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85B29-8932-4E00-5770-A5E5A4D08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17AFB-DEC9-E2EA-2373-A247E455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7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F257-2D28-2527-C46A-7F1B3A111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4B196E-A2F6-EACF-CBCB-A2F80B69C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213F8-7CA9-B9C7-7689-E06EBF194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CF70-4BF7-5E75-D505-8E21C51E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893B6-D500-98BE-C502-7EE2175AD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00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B254B-29AD-F113-FB57-9651986D7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407D2-CB8F-8D91-6813-B5CA6DA3B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A7E68-960F-2930-6191-0B2192B8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4B058-3C4A-4B53-B892-72E22D0D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5C298-7E3C-C9B2-41B3-1E31E5CC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99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47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12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407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"/>
          <p:cNvSpPr txBox="1">
            <a:spLocks noGrp="1"/>
          </p:cNvSpPr>
          <p:nvPr>
            <p:ph type="title"/>
          </p:nvPr>
        </p:nvSpPr>
        <p:spPr>
          <a:xfrm>
            <a:off x="5221800" y="1961525"/>
            <a:ext cx="320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1"/>
          </p:nvPr>
        </p:nvSpPr>
        <p:spPr>
          <a:xfrm>
            <a:off x="5221800" y="2802375"/>
            <a:ext cx="32022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12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 txBox="1">
            <a:spLocks noGrp="1"/>
          </p:cNvSpPr>
          <p:nvPr>
            <p:ph type="title"/>
          </p:nvPr>
        </p:nvSpPr>
        <p:spPr>
          <a:xfrm>
            <a:off x="2419350" y="445025"/>
            <a:ext cx="6004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4"/>
          <p:cNvSpPr txBox="1">
            <a:spLocks noGrp="1"/>
          </p:cNvSpPr>
          <p:nvPr>
            <p:ph type="title" idx="2"/>
          </p:nvPr>
        </p:nvSpPr>
        <p:spPr>
          <a:xfrm>
            <a:off x="5943600" y="2530263"/>
            <a:ext cx="2023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6" name="Google Shape;466;p14"/>
          <p:cNvSpPr txBox="1">
            <a:spLocks noGrp="1"/>
          </p:cNvSpPr>
          <p:nvPr>
            <p:ph type="subTitle" idx="1"/>
          </p:nvPr>
        </p:nvSpPr>
        <p:spPr>
          <a:xfrm>
            <a:off x="5943600" y="2840563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4"/>
          <p:cNvSpPr txBox="1">
            <a:spLocks noGrp="1"/>
          </p:cNvSpPr>
          <p:nvPr>
            <p:ph type="title" idx="3"/>
          </p:nvPr>
        </p:nvSpPr>
        <p:spPr>
          <a:xfrm>
            <a:off x="5943600" y="3697625"/>
            <a:ext cx="2023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4"/>
          </p:nvPr>
        </p:nvSpPr>
        <p:spPr>
          <a:xfrm>
            <a:off x="5943604" y="4007925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title" idx="5"/>
          </p:nvPr>
        </p:nvSpPr>
        <p:spPr>
          <a:xfrm>
            <a:off x="5943600" y="1362925"/>
            <a:ext cx="2023500" cy="3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subTitle" idx="6"/>
          </p:nvPr>
        </p:nvSpPr>
        <p:spPr>
          <a:xfrm>
            <a:off x="5943606" y="1673225"/>
            <a:ext cx="2023500" cy="712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8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6A8C9-7F3A-5214-FD95-0EDBD4E72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52D3F-7E05-4FDE-E9E6-D9603837F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034310-43D3-E6FC-325E-04126369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2A6AB-B684-E9C3-168D-B0EA2FE1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4CB1D-CF37-8DEA-64D3-AC47B86A9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90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0E214-F020-1D1F-B051-3ECEF956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EAA3A-8C20-452E-1690-CAADDD092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D7454-1332-601D-A484-92C16690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63B43-07E2-FE89-0C5D-E4723E751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F2622-E45E-6956-3978-CD1DD3EF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3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3910-BAD1-7D2D-E0F9-14CCB05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7D676-A2CA-AEF9-DD02-C2169289A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B06C0-3602-A775-CD86-6621D0981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DC481-5A63-5199-8D27-6C50D8CC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F0861-0DD4-AE72-9596-F76DDC31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75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8B805-6A02-E3A1-9950-305AC0403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C2A88-0D93-D005-45AC-E4EB3031A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4D2F5D-56A3-7765-F4DB-61C9A8577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C009D3-5B6E-88F5-FE15-47EE71B9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C571C-8676-B40F-0BC6-8A1549AB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89FB3-5729-AED5-2187-C07B73F9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4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988EE-EBD1-1286-CA38-CBCEF5B5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2E812-F26E-A7A9-AB9A-707785459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F5438-59C8-3630-F9B9-3E4547DBF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40610-7BAE-CAF1-16F3-2C6DEE6A1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DE4648-5240-8417-8C4E-327401FC01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2A18C-166B-5415-E810-34FCFD9C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9E84C-392E-DF41-62EE-79E52626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BE6E7A-27E2-B5D6-F0F2-8D451185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22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69A1-E47B-7E42-96B9-BC10830E2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B3160A-5F95-4C03-0700-9F3E2C23B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06BA1-B016-9C02-C88E-AE41A6F7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9B21B-5237-816C-46E8-42CBD7FE0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5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BAD99-F2B0-5488-9252-6645FEC9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7D2C0-E4DF-97FB-9591-DA703A3B2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CD300-BCA2-8E85-EB65-A16FFC4E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87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7B13-F93E-9CA0-B6C6-02EF4959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84AE8-EDDB-21A7-C477-D123E22F3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9FD42D-5AEC-3DD8-D1FF-05DD548F2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956A3-CC66-CC53-ED89-1B0C7C6F9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D785F-E089-55F0-0D20-5CB82DEF5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5AF75-F55F-D68B-B7D2-BD41F81B7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5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20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61" name="Google Shape;761;p20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AFA0E1-2E15-49F7-0737-8F22900DA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D4884C-D18F-8CBC-C2D5-C859965D4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2037D-FE78-9AAF-F50A-FA65CCB73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185B3-318C-54E0-B86B-709045987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Foothills School Division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1E186-D16F-3D87-30F5-F991734A3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FD37E-8A82-4F55-BA1A-D192D049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7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4" r:id="rId1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jpeg"/><Relationship Id="rId7" Type="http://schemas.openxmlformats.org/officeDocument/2006/relationships/image" Target="../media/image11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2.jpeg"/><Relationship Id="rId5" Type="http://schemas.openxmlformats.org/officeDocument/2006/relationships/image" Target="../media/image19.jpeg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16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thillsschooldivision.ca/page/3027/school-boundari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thillsschooldivision.ca/page/5016/transportation-services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oothillsschooldivision.ca/page/5015/contact-transportation" TargetMode="External"/><Relationship Id="rId5" Type="http://schemas.openxmlformats.org/officeDocument/2006/relationships/hyperlink" Target="https://www.foothillsschooldivision.ca/page/173/rules-responsibilities" TargetMode="External"/><Relationship Id="rId4" Type="http://schemas.openxmlformats.org/officeDocument/2006/relationships/hyperlink" Target="https://www.foothillsschooldivision.ca/page/198/apply-for-transportati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lbertahealthservices.ca/findhealth/Service.aspx?id=1026480&amp;serviceAtFacilityID=1051712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agesandstages.com/free-resources/resources/" TargetMode="External"/><Relationship Id="rId3" Type="http://schemas.openxmlformats.org/officeDocument/2006/relationships/hyperlink" Target="https://www.foothillsschooldivision.ca/foothillsnetwork/page/14759/growth-development" TargetMode="External"/><Relationship Id="rId7" Type="http://schemas.openxmlformats.org/officeDocument/2006/relationships/hyperlink" Target="https://www.littleredreading.house/wp-content/uploads/2022/08/F2KD_ImReadyForScreens_English-2021May19-Delnea.pdf" TargetMode="Externa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hildrensliteracy.ca/Tips-Resources/Resources/Tips-for-families-Tagalog" TargetMode="External"/><Relationship Id="rId11" Type="http://schemas.openxmlformats.org/officeDocument/2006/relationships/hyperlink" Target="https://agesandstages.com/wp-content/uploads/2020/09/5-Year-Activities.pdf" TargetMode="External"/><Relationship Id="rId5" Type="http://schemas.openxmlformats.org/officeDocument/2006/relationships/hyperlink" Target="https://www.littleredreading.house/wp-content/uploads/2022/08/F2KD_ImReadyBooklet_GENERIC-2021May19-Delnea.pdf" TargetMode="External"/><Relationship Id="rId10" Type="http://schemas.openxmlformats.org/officeDocument/2006/relationships/hyperlink" Target="https://agesandstages.com/wp-content/uploads/2020/10/ASQSE2-Learning-Activities-Sample-Topic-Specific-Handout.pdf" TargetMode="External"/><Relationship Id="rId4" Type="http://schemas.openxmlformats.org/officeDocument/2006/relationships/hyperlink" Target="https://www.foothillsnetwork.ca/early-years/resources/growth-and-development/" TargetMode="External"/><Relationship Id="rId9" Type="http://schemas.openxmlformats.org/officeDocument/2006/relationships/hyperlink" Target="https://agesandstages.com/free-resources/articles/9-things-to-do-this-winter-to-boost-childrens-developmen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D_26745B4C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hyperlink" Target="https://bit.ly/FSDNewStuden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foothillsschooldivision.ca/" TargetMode="External"/><Relationship Id="rId7" Type="http://schemas.openxmlformats.org/officeDocument/2006/relationships/hyperlink" Target="mailto:westmount@fsd38.ab.ca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hyperlink" Target="mailto:ParkA@fsd38.ab.ca" TargetMode="External"/><Relationship Id="rId5" Type="http://schemas.openxmlformats.org/officeDocument/2006/relationships/hyperlink" Target="mailto:surnameF@fsd38.ab.ca" TargetMode="External"/><Relationship Id="rId4" Type="http://schemas.openxmlformats.org/officeDocument/2006/relationships/hyperlink" Target="http://www.foothillsschooldivision.ca/westmoun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urriculum.learnalberta.ca/curriculum/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85E8C3C-DEFA-F134-4676-60CCB1820C21}"/>
              </a:ext>
            </a:extLst>
          </p:cNvPr>
          <p:cNvGrpSpPr/>
          <p:nvPr/>
        </p:nvGrpSpPr>
        <p:grpSpPr>
          <a:xfrm>
            <a:off x="-30926" y="-253123"/>
            <a:ext cx="9222059" cy="5403798"/>
            <a:chOff x="-1" y="-260298"/>
            <a:chExt cx="9222059" cy="54037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1C83B1-86CE-A398-FF03-8A973AAD1EF0}"/>
                </a:ext>
              </a:extLst>
            </p:cNvPr>
            <p:cNvSpPr/>
            <p:nvPr/>
          </p:nvSpPr>
          <p:spPr>
            <a:xfrm>
              <a:off x="-1" y="4471639"/>
              <a:ext cx="9222059" cy="671861"/>
            </a:xfrm>
            <a:prstGeom prst="rect">
              <a:avLst/>
            </a:prstGeom>
            <a:solidFill>
              <a:srgbClr val="14174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bear standing in front of a group of trees&#10;&#10;Description automatically generated">
              <a:extLst>
                <a:ext uri="{FF2B5EF4-FFF2-40B4-BE49-F238E27FC236}">
                  <a16:creationId xmlns:a16="http://schemas.microsoft.com/office/drawing/2014/main" id="{D52E60EA-5C95-A8E7-6815-9A81A7780D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809" r="13048" b="1984"/>
            <a:stretch/>
          </p:blipFill>
          <p:spPr>
            <a:xfrm>
              <a:off x="30925" y="-260298"/>
              <a:ext cx="4103649" cy="506786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366E461-9BA2-9B45-21FD-7732F97AEA1D}"/>
              </a:ext>
            </a:extLst>
          </p:cNvPr>
          <p:cNvSpPr txBox="1"/>
          <p:nvPr/>
        </p:nvSpPr>
        <p:spPr>
          <a:xfrm>
            <a:off x="3572758" y="1728125"/>
            <a:ext cx="51187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872B4"/>
                </a:solidFill>
                <a:latin typeface="Montserrat SemiBold" pitchFamily="2" charset="0"/>
              </a:rPr>
              <a:t>KINDERGARTEN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ED30FB3-3375-2357-F57A-289820D12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6203" y="4345612"/>
            <a:ext cx="1345311" cy="881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C2D019-43A1-BFF6-519B-A33562030D21}"/>
              </a:ext>
            </a:extLst>
          </p:cNvPr>
          <p:cNvSpPr txBox="1"/>
          <p:nvPr/>
        </p:nvSpPr>
        <p:spPr>
          <a:xfrm>
            <a:off x="452486" y="4727329"/>
            <a:ext cx="4194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Montserrat SemiBold" pitchFamily="2" charset="0"/>
              </a:rPr>
              <a:t>foothillsschooldivision.ca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FE2CD-EC85-5E3E-978D-40C9EC2AD1E9}"/>
              </a:ext>
            </a:extLst>
          </p:cNvPr>
          <p:cNvSpPr txBox="1"/>
          <p:nvPr/>
        </p:nvSpPr>
        <p:spPr>
          <a:xfrm>
            <a:off x="4152507" y="647177"/>
            <a:ext cx="3959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141741"/>
                </a:solidFill>
                <a:latin typeface="Montserrat SemiBold" pitchFamily="2" charset="0"/>
              </a:rPr>
              <a:t>WELCOME 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A955A9-BF7A-1CA9-5943-2BF3B4B88EFB}"/>
              </a:ext>
            </a:extLst>
          </p:cNvPr>
          <p:cNvSpPr txBox="1"/>
          <p:nvPr/>
        </p:nvSpPr>
        <p:spPr>
          <a:xfrm>
            <a:off x="3572759" y="1162202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141741"/>
                </a:solidFill>
                <a:latin typeface="Montserrat SemiBold" pitchFamily="2" charset="0"/>
              </a:rPr>
              <a:t>FOOTHILLS SCHOOL DIVISION’S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EFF3AE-9ACA-A4B7-F215-19066B9B871B}"/>
              </a:ext>
            </a:extLst>
          </p:cNvPr>
          <p:cNvSpPr txBox="1"/>
          <p:nvPr/>
        </p:nvSpPr>
        <p:spPr>
          <a:xfrm>
            <a:off x="3588625" y="2506590"/>
            <a:ext cx="511875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solidFill>
                  <a:srgbClr val="141741"/>
                </a:solidFill>
                <a:latin typeface="Montserrat SemiBold"/>
              </a:rPr>
              <a:t>INFO NIGHT</a:t>
            </a:r>
            <a:br>
              <a:rPr lang="en-US" sz="3600">
                <a:latin typeface="Montserrat SemiBold" pitchFamily="2" charset="0"/>
              </a:rPr>
            </a:br>
            <a:r>
              <a:rPr lang="en-US" sz="3600">
                <a:solidFill>
                  <a:srgbClr val="0872B4"/>
                </a:solidFill>
                <a:latin typeface="Montserrat SemiBold"/>
              </a:rPr>
              <a:t>January 29, 2025</a:t>
            </a:r>
          </a:p>
        </p:txBody>
      </p:sp>
    </p:spTree>
    <p:extLst>
      <p:ext uri="{BB962C8B-B14F-4D97-AF65-F5344CB8AC3E}">
        <p14:creationId xmlns:p14="http://schemas.microsoft.com/office/powerpoint/2010/main" val="2068830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playing with a game&#10;&#10;AI-generated content may be incorrect.">
            <a:extLst>
              <a:ext uri="{FF2B5EF4-FFF2-40B4-BE49-F238E27FC236}">
                <a16:creationId xmlns:a16="http://schemas.microsoft.com/office/drawing/2014/main" id="{F4948811-0F1A-0073-4C08-4C6B544F4B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" t="265" r="-88" b="-365"/>
          <a:stretch/>
        </p:blipFill>
        <p:spPr>
          <a:xfrm>
            <a:off x="6989662" y="2348172"/>
            <a:ext cx="2164995" cy="2679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1A1CB4-4D65-B21A-70FE-85AC432C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421" y="4586996"/>
            <a:ext cx="2163372" cy="4474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en-US" sz="1200"/>
              <a:t>Fostering A Love for </a:t>
            </a:r>
            <a:br>
              <a:rPr lang="en-US" sz="1200"/>
            </a:br>
            <a:r>
              <a:rPr lang="en-US" sz="1200"/>
              <a:t>Lifelong Learning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3C86B9-E9DA-FDA2-38A0-6071AE793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6307" y="4721906"/>
            <a:ext cx="3086100" cy="273844"/>
          </a:xfrm>
        </p:spPr>
        <p:txBody>
          <a:bodyPr/>
          <a:lstStyle/>
          <a:p>
            <a:r>
              <a:rPr lang="en-US"/>
              <a:t>Foothills School Division 2024</a:t>
            </a:r>
          </a:p>
        </p:txBody>
      </p:sp>
      <p:pic>
        <p:nvPicPr>
          <p:cNvPr id="4" name="Picture 3" descr="A group of children sitting on the floor playing with a game&#10;&#10;AI-generated content may be incorrect.">
            <a:extLst>
              <a:ext uri="{FF2B5EF4-FFF2-40B4-BE49-F238E27FC236}">
                <a16:creationId xmlns:a16="http://schemas.microsoft.com/office/drawing/2014/main" id="{B352E41F-C1C2-5BD0-A98B-21B8D98C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946" y="2347233"/>
            <a:ext cx="2009775" cy="2676525"/>
          </a:xfrm>
          <a:prstGeom prst="rect">
            <a:avLst/>
          </a:prstGeom>
        </p:spPr>
      </p:pic>
      <p:pic>
        <p:nvPicPr>
          <p:cNvPr id="23" name="Picture 22" descr="A child and child standing in front of a whiteboard&#10;&#10;AI-generated content may be incorrect.">
            <a:extLst>
              <a:ext uri="{FF2B5EF4-FFF2-40B4-BE49-F238E27FC236}">
                <a16:creationId xmlns:a16="http://schemas.microsoft.com/office/drawing/2014/main" id="{E0460A10-CB0F-8425-A276-AB860AE79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893" y="2344965"/>
            <a:ext cx="2011136" cy="2675618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E184568-74A3-494B-072C-6FC911EC036C}"/>
              </a:ext>
            </a:extLst>
          </p:cNvPr>
          <p:cNvSpPr txBox="1">
            <a:spLocks/>
          </p:cNvSpPr>
          <p:nvPr/>
        </p:nvSpPr>
        <p:spPr>
          <a:xfrm>
            <a:off x="2971115" y="4590650"/>
            <a:ext cx="2009159" cy="4383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/>
              <a:t>Structure &amp; </a:t>
            </a:r>
            <a:endParaRPr lang="en-US"/>
          </a:p>
          <a:p>
            <a:pPr algn="ctr"/>
            <a:r>
              <a:rPr lang="en-US" sz="1200" b="1"/>
              <a:t>Daily Routines</a:t>
            </a:r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07D2D22-8848-74BC-3500-C535EAE10CC1}"/>
              </a:ext>
            </a:extLst>
          </p:cNvPr>
          <p:cNvSpPr txBox="1">
            <a:spLocks/>
          </p:cNvSpPr>
          <p:nvPr/>
        </p:nvSpPr>
        <p:spPr>
          <a:xfrm>
            <a:off x="4975900" y="4590649"/>
            <a:ext cx="2027301" cy="44740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>
                <a:solidFill>
                  <a:srgbClr val="73AA4F"/>
                </a:solidFill>
              </a:rPr>
              <a:t>Safe &amp; Welcoming Classroom Community</a:t>
            </a:r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C17410D-92CE-05A6-5AF2-96B28616C59A}"/>
              </a:ext>
            </a:extLst>
          </p:cNvPr>
          <p:cNvSpPr>
            <a:spLocks noGrp="1"/>
          </p:cNvSpPr>
          <p:nvPr/>
        </p:nvSpPr>
        <p:spPr>
          <a:xfrm>
            <a:off x="111419" y="-105898"/>
            <a:ext cx="8991078" cy="7936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/>
              <a:t>Building a Positive </a:t>
            </a:r>
            <a:r>
              <a:rPr lang="en-US" sz="2800"/>
              <a:t>Foundation </a:t>
            </a:r>
            <a:r>
              <a:rPr lang="en-US" sz="2000"/>
              <a:t>for Learning at School</a:t>
            </a:r>
            <a:endParaRPr lang="en-US"/>
          </a:p>
        </p:txBody>
      </p:sp>
      <p:pic>
        <p:nvPicPr>
          <p:cNvPr id="7" name="Picture 6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4E7B1BDD-40EA-36DD-402D-37ABFD508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9" r="13048" b="1984"/>
          <a:stretch/>
        </p:blipFill>
        <p:spPr>
          <a:xfrm>
            <a:off x="23300" y="2653251"/>
            <a:ext cx="2814369" cy="2490249"/>
          </a:xfrm>
          <a:prstGeom prst="rect">
            <a:avLst/>
          </a:prstGeom>
        </p:spPr>
      </p:pic>
      <p:pic>
        <p:nvPicPr>
          <p:cNvPr id="9" name="Picture 8" descr="A cartoon moose with antlers&#10;&#10;Description automatically generated">
            <a:extLst>
              <a:ext uri="{FF2B5EF4-FFF2-40B4-BE49-F238E27FC236}">
                <a16:creationId xmlns:a16="http://schemas.microsoft.com/office/drawing/2014/main" id="{25DC967B-4D11-4177-E719-DD7662DB03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878" r="24822" b="68"/>
          <a:stretch/>
        </p:blipFill>
        <p:spPr>
          <a:xfrm flipH="1">
            <a:off x="277426" y="3744457"/>
            <a:ext cx="1179863" cy="1432171"/>
          </a:xfrm>
          <a:prstGeom prst="rect">
            <a:avLst/>
          </a:prstGeom>
        </p:spPr>
      </p:pic>
      <p:pic>
        <p:nvPicPr>
          <p:cNvPr id="11" name="Picture 10" descr="A cartoon of a fox&#10;&#10;AI-generated content may be incorrect.">
            <a:extLst>
              <a:ext uri="{FF2B5EF4-FFF2-40B4-BE49-F238E27FC236}">
                <a16:creationId xmlns:a16="http://schemas.microsoft.com/office/drawing/2014/main" id="{3BB41A67-69D1-CEDC-E73C-0639C25E9C6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43399" y="4490346"/>
            <a:ext cx="1012637" cy="675201"/>
          </a:xfrm>
          <a:prstGeom prst="rect">
            <a:avLst/>
          </a:prstGeom>
        </p:spPr>
      </p:pic>
      <p:pic>
        <p:nvPicPr>
          <p:cNvPr id="16" name="Picture 15" descr="A child and child in a classroom&#10;&#10;AI-generated content may be incorrect.">
            <a:extLst>
              <a:ext uri="{FF2B5EF4-FFF2-40B4-BE49-F238E27FC236}">
                <a16:creationId xmlns:a16="http://schemas.microsoft.com/office/drawing/2014/main" id="{8EA0CFF8-1FB5-EF66-CF7D-57B04E2BF2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15027" y="679405"/>
            <a:ext cx="2530668" cy="1896842"/>
          </a:xfrm>
          <a:prstGeom prst="rect">
            <a:avLst/>
          </a:prstGeom>
        </p:spPr>
      </p:pic>
      <p:pic>
        <p:nvPicPr>
          <p:cNvPr id="14" name="Picture 13" descr="A child and child playing a game&#10;&#10;AI-generated content may be incorrect.">
            <a:extLst>
              <a:ext uri="{FF2B5EF4-FFF2-40B4-BE49-F238E27FC236}">
                <a16:creationId xmlns:a16="http://schemas.microsoft.com/office/drawing/2014/main" id="{70433228-7742-C690-277A-C9A158E8EC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5475" y="672384"/>
            <a:ext cx="2531663" cy="1899949"/>
          </a:xfrm>
          <a:prstGeom prst="rect">
            <a:avLst/>
          </a:prstGeom>
        </p:spPr>
      </p:pic>
      <p:pic>
        <p:nvPicPr>
          <p:cNvPr id="15" name="Picture 14" descr="Two boys standing next to a table with a puzzle&#10;&#10;AI-generated content may be incorrect.">
            <a:extLst>
              <a:ext uri="{FF2B5EF4-FFF2-40B4-BE49-F238E27FC236}">
                <a16:creationId xmlns:a16="http://schemas.microsoft.com/office/drawing/2014/main" id="{81869329-E82F-205C-A33F-E00878753F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00283" y="677448"/>
            <a:ext cx="2530668" cy="189684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59243E57-F405-E6B4-2D40-7DE9C54CAA72}"/>
              </a:ext>
            </a:extLst>
          </p:cNvPr>
          <p:cNvSpPr txBox="1">
            <a:spLocks/>
          </p:cNvSpPr>
          <p:nvPr/>
        </p:nvSpPr>
        <p:spPr>
          <a:xfrm>
            <a:off x="4095972" y="2156085"/>
            <a:ext cx="2535301" cy="4746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/>
              <a:t>Collaboration &amp; </a:t>
            </a:r>
            <a:endParaRPr lang="en-US" b="1"/>
          </a:p>
          <a:p>
            <a:pPr algn="ctr"/>
            <a:r>
              <a:rPr lang="en-US" sz="1200" b="1"/>
              <a:t>Problem Solving</a:t>
            </a:r>
            <a:endParaRPr lang="en-US" b="1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3A40125-CBBF-AB23-B43D-7779AB646613}"/>
              </a:ext>
            </a:extLst>
          </p:cNvPr>
          <p:cNvSpPr txBox="1">
            <a:spLocks/>
          </p:cNvSpPr>
          <p:nvPr/>
        </p:nvSpPr>
        <p:spPr>
          <a:xfrm>
            <a:off x="6626900" y="2156084"/>
            <a:ext cx="2535301" cy="4746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 b="1">
                <a:solidFill>
                  <a:schemeClr val="accent2"/>
                </a:solidFill>
              </a:rPr>
              <a:t>Sparking Curiosity &amp; </a:t>
            </a:r>
            <a:endParaRPr lang="en-US">
              <a:solidFill>
                <a:schemeClr val="accent2"/>
              </a:solidFill>
            </a:endParaRPr>
          </a:p>
          <a:p>
            <a:pPr algn="ctr"/>
            <a:r>
              <a:rPr lang="en-US" sz="1200" b="1">
                <a:solidFill>
                  <a:schemeClr val="accent2"/>
                </a:solidFill>
              </a:rPr>
              <a:t>Wonder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36" name="Picture 35" descr="A child and child wearing headphones and sitting at a table with a book&#10;&#10;AI-generated content may be incorrect.">
            <a:extLst>
              <a:ext uri="{FF2B5EF4-FFF2-40B4-BE49-F238E27FC236}">
                <a16:creationId xmlns:a16="http://schemas.microsoft.com/office/drawing/2014/main" id="{FE08C650-6295-57B8-F9AC-08A890A464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50" y="672231"/>
            <a:ext cx="1480911" cy="190026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9E982C1-8CE0-982F-4EDE-6BF69E1FDDF7}"/>
              </a:ext>
            </a:extLst>
          </p:cNvPr>
          <p:cNvSpPr txBox="1">
            <a:spLocks/>
          </p:cNvSpPr>
          <p:nvPr/>
        </p:nvSpPr>
        <p:spPr>
          <a:xfrm>
            <a:off x="1584679" y="2159814"/>
            <a:ext cx="2526229" cy="465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>
                <a:solidFill>
                  <a:srgbClr val="73AA4F"/>
                </a:solidFill>
              </a:rPr>
              <a:t>Making Connections &amp; Building Friendships</a:t>
            </a:r>
            <a:endParaRPr lang="en-US">
              <a:solidFill>
                <a:srgbClr val="73AA4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B25538-807E-5371-5080-EE76BE76F752}"/>
              </a:ext>
            </a:extLst>
          </p:cNvPr>
          <p:cNvSpPr txBox="1">
            <a:spLocks/>
          </p:cNvSpPr>
          <p:nvPr/>
        </p:nvSpPr>
        <p:spPr>
          <a:xfrm>
            <a:off x="57851" y="2155587"/>
            <a:ext cx="1552642" cy="465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00"/>
              <a:t>Social Interaction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019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2AB75-58F4-429A-7BE7-4E28534B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F458-D1C3-E13E-34EF-5950A74BA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81" y="-7992"/>
            <a:ext cx="1809589" cy="2470328"/>
          </a:xfrm>
        </p:spPr>
        <p:txBody>
          <a:bodyPr>
            <a:normAutofit/>
          </a:bodyPr>
          <a:lstStyle/>
          <a:p>
            <a:pPr algn="ctr"/>
            <a:r>
              <a:rPr lang="en-US" sz="2700"/>
              <a:t>Learning Through </a:t>
            </a:r>
            <a:r>
              <a:rPr lang="en-US" sz="4500"/>
              <a:t>PLAY</a:t>
            </a:r>
            <a:endParaRPr lang="en-US"/>
          </a:p>
        </p:txBody>
      </p:sp>
      <p:pic>
        <p:nvPicPr>
          <p:cNvPr id="5" name="Picture 4" descr="A group of kids playing in the snow&#10;&#10;AI-generated content may be incorrect.">
            <a:extLst>
              <a:ext uri="{FF2B5EF4-FFF2-40B4-BE49-F238E27FC236}">
                <a16:creationId xmlns:a16="http://schemas.microsoft.com/office/drawing/2014/main" id="{4559D389-3B96-1D1C-3C82-93971C98F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160" y="-3914"/>
            <a:ext cx="1830955" cy="2581835"/>
          </a:xfrm>
          <a:prstGeom prst="rect">
            <a:avLst/>
          </a:prstGeom>
        </p:spPr>
      </p:pic>
      <p:pic>
        <p:nvPicPr>
          <p:cNvPr id="6" name="Picture 5" descr="A child holding a teddy bear in a tent&#10;&#10;AI-generated content may be incorrect.">
            <a:extLst>
              <a:ext uri="{FF2B5EF4-FFF2-40B4-BE49-F238E27FC236}">
                <a16:creationId xmlns:a16="http://schemas.microsoft.com/office/drawing/2014/main" id="{7342676E-1ADB-0A95-93E2-53656FD5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324" y="-101741"/>
            <a:ext cx="1937589" cy="2585231"/>
          </a:xfrm>
          <a:prstGeom prst="rect">
            <a:avLst/>
          </a:prstGeom>
        </p:spPr>
      </p:pic>
      <p:pic>
        <p:nvPicPr>
          <p:cNvPr id="7" name="Picture 6" descr="A child pouring a cup of tea into a cupcake&#10;&#10;AI-generated content may be incorrect.">
            <a:extLst>
              <a:ext uri="{FF2B5EF4-FFF2-40B4-BE49-F238E27FC236}">
                <a16:creationId xmlns:a16="http://schemas.microsoft.com/office/drawing/2014/main" id="{91DC6CCB-09E4-6CD5-B91D-A892C10FC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8279" y="-7829"/>
            <a:ext cx="1811833" cy="2574919"/>
          </a:xfrm>
          <a:prstGeom prst="rect">
            <a:avLst/>
          </a:prstGeom>
        </p:spPr>
      </p:pic>
      <p:pic>
        <p:nvPicPr>
          <p:cNvPr id="8" name="Picture 7" descr="A group of kids playing with wooden blocks&#10;&#10;AI-generated content may be incorrect.">
            <a:extLst>
              <a:ext uri="{FF2B5EF4-FFF2-40B4-BE49-F238E27FC236}">
                <a16:creationId xmlns:a16="http://schemas.microsoft.com/office/drawing/2014/main" id="{FF862137-EDA8-1ED7-0180-0CBBB6EC1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548" y="-12456"/>
            <a:ext cx="1828733" cy="258274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5F3BA5-3CCE-FAAF-D865-B16C527AE489}"/>
              </a:ext>
            </a:extLst>
          </p:cNvPr>
          <p:cNvSpPr txBox="1">
            <a:spLocks/>
          </p:cNvSpPr>
          <p:nvPr/>
        </p:nvSpPr>
        <p:spPr>
          <a:xfrm>
            <a:off x="1843276" y="2167335"/>
            <a:ext cx="1818660" cy="3022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>
                <a:solidFill>
                  <a:srgbClr val="22356F"/>
                </a:solidFill>
              </a:rPr>
              <a:t>Outdoor Play</a:t>
            </a:r>
            <a:endParaRPr lang="en-US">
              <a:solidFill>
                <a:srgbClr val="22356F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E44EA00-D232-4026-92FD-F75DA8CEC77F}"/>
              </a:ext>
            </a:extLst>
          </p:cNvPr>
          <p:cNvSpPr txBox="1">
            <a:spLocks/>
          </p:cNvSpPr>
          <p:nvPr/>
        </p:nvSpPr>
        <p:spPr>
          <a:xfrm>
            <a:off x="3675703" y="1840763"/>
            <a:ext cx="1809589" cy="3476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>
                <a:solidFill>
                  <a:srgbClr val="73AA4F"/>
                </a:solidFill>
              </a:rPr>
              <a:t>Building</a:t>
            </a:r>
            <a:endParaRPr lang="en-US">
              <a:solidFill>
                <a:srgbClr val="73AA4F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DD824FC-1429-57E3-3C5F-5B5DF03B6DFB}"/>
              </a:ext>
            </a:extLst>
          </p:cNvPr>
          <p:cNvSpPr txBox="1">
            <a:spLocks/>
          </p:cNvSpPr>
          <p:nvPr/>
        </p:nvSpPr>
        <p:spPr>
          <a:xfrm>
            <a:off x="5499061" y="2103835"/>
            <a:ext cx="1809589" cy="34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/>
              <a:t>Dramatic Play</a:t>
            </a:r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DD824FC-1429-57E3-3C5F-5B5DF03B6DFB}"/>
              </a:ext>
            </a:extLst>
          </p:cNvPr>
          <p:cNvSpPr txBox="1">
            <a:spLocks/>
          </p:cNvSpPr>
          <p:nvPr/>
        </p:nvSpPr>
        <p:spPr>
          <a:xfrm>
            <a:off x="5499061" y="2131049"/>
            <a:ext cx="1809589" cy="34761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defTabSz="6858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300" b="0" i="0" u="none" strike="noStrike" kern="1200" cap="none">
                <a:solidFill>
                  <a:schemeClr val="tx1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500"/>
              <a:t>Dramatic Play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5A9449-3DE9-5EE1-A134-B2A09F16C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pic>
        <p:nvPicPr>
          <p:cNvPr id="9" name="Picture 8" descr="A child sitting at a table with paper cutouts&#10;&#10;AI-generated content may be incorrect.">
            <a:extLst>
              <a:ext uri="{FF2B5EF4-FFF2-40B4-BE49-F238E27FC236}">
                <a16:creationId xmlns:a16="http://schemas.microsoft.com/office/drawing/2014/main" id="{2E7C9DAD-CE3B-E46F-64BD-A2676C5B2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410" y="2477804"/>
            <a:ext cx="1931749" cy="2669610"/>
          </a:xfrm>
          <a:prstGeom prst="rect">
            <a:avLst/>
          </a:prstGeom>
        </p:spPr>
      </p:pic>
      <p:pic>
        <p:nvPicPr>
          <p:cNvPr id="10" name="Picture 9" descr="A group of kids playing in a sink full of water&#10;&#10;AI-generated content may be incorrect.">
            <a:extLst>
              <a:ext uri="{FF2B5EF4-FFF2-40B4-BE49-F238E27FC236}">
                <a16:creationId xmlns:a16="http://schemas.microsoft.com/office/drawing/2014/main" id="{93C2CC52-377F-5BAE-4A49-0CF7E87F42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840" y="2473798"/>
            <a:ext cx="2061482" cy="2676072"/>
          </a:xfrm>
          <a:prstGeom prst="rect">
            <a:avLst/>
          </a:prstGeom>
        </p:spPr>
      </p:pic>
      <p:pic>
        <p:nvPicPr>
          <p:cNvPr id="11" name="Picture 10" descr="A child painting on a easel&#10;&#10;AI-generated content may be incorrect.">
            <a:extLst>
              <a:ext uri="{FF2B5EF4-FFF2-40B4-BE49-F238E27FC236}">
                <a16:creationId xmlns:a16="http://schemas.microsoft.com/office/drawing/2014/main" id="{478402C4-7052-5411-BA2A-F4EF8966D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3858" y="2476500"/>
            <a:ext cx="2009775" cy="2676525"/>
          </a:xfrm>
          <a:prstGeom prst="rect">
            <a:avLst/>
          </a:prstGeom>
        </p:spPr>
      </p:pic>
      <p:pic>
        <p:nvPicPr>
          <p:cNvPr id="12" name="Picture 11" descr="A child playing with blocks on a table&#10;&#10;AI-generated content may be incorrect.">
            <a:extLst>
              <a:ext uri="{FF2B5EF4-FFF2-40B4-BE49-F238E27FC236}">
                <a16:creationId xmlns:a16="http://schemas.microsoft.com/office/drawing/2014/main" id="{7372F020-DE76-0BB1-0972-DE32284A2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" y="2474231"/>
            <a:ext cx="2009775" cy="267652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FEEFECB-48C3-7EC3-7B92-7C59862A4B09}"/>
              </a:ext>
            </a:extLst>
          </p:cNvPr>
          <p:cNvSpPr txBox="1">
            <a:spLocks/>
          </p:cNvSpPr>
          <p:nvPr/>
        </p:nvSpPr>
        <p:spPr>
          <a:xfrm>
            <a:off x="2006562" y="4407976"/>
            <a:ext cx="2000088" cy="3657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>
                <a:solidFill>
                  <a:srgbClr val="73AA4F"/>
                </a:solidFill>
              </a:rPr>
              <a:t>Creative Expression</a:t>
            </a:r>
            <a:endParaRPr lang="en-US">
              <a:solidFill>
                <a:srgbClr val="73AA4F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8035235-9E7B-5E28-801C-C54BA91AD930}"/>
              </a:ext>
            </a:extLst>
          </p:cNvPr>
          <p:cNvSpPr txBox="1">
            <a:spLocks/>
          </p:cNvSpPr>
          <p:nvPr/>
        </p:nvSpPr>
        <p:spPr>
          <a:xfrm>
            <a:off x="4011345" y="4770833"/>
            <a:ext cx="2054516" cy="3839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/>
              <a:t>Sensory Play</a:t>
            </a:r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CFEC2A6-279C-2A33-72B5-C7B6CE81BBDF}"/>
              </a:ext>
            </a:extLst>
          </p:cNvPr>
          <p:cNvSpPr txBox="1">
            <a:spLocks/>
          </p:cNvSpPr>
          <p:nvPr/>
        </p:nvSpPr>
        <p:spPr>
          <a:xfrm>
            <a:off x="7313345" y="1840762"/>
            <a:ext cx="1836803" cy="3385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>
                <a:solidFill>
                  <a:srgbClr val="73AA4F"/>
                </a:solidFill>
              </a:rPr>
              <a:t>Engaging Themes</a:t>
            </a:r>
            <a:endParaRPr lang="en-US">
              <a:solidFill>
                <a:srgbClr val="73AA4F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58677F6-B90E-31F5-BAC9-BD9AC3D3E02B}"/>
              </a:ext>
            </a:extLst>
          </p:cNvPr>
          <p:cNvSpPr txBox="1">
            <a:spLocks/>
          </p:cNvSpPr>
          <p:nvPr/>
        </p:nvSpPr>
        <p:spPr>
          <a:xfrm>
            <a:off x="1773" y="4770833"/>
            <a:ext cx="2009159" cy="3748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/>
              <a:t>Loose Parts</a:t>
            </a:r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9304DEE-244D-EF2A-79D8-2F63811304FB}"/>
              </a:ext>
            </a:extLst>
          </p:cNvPr>
          <p:cNvSpPr txBox="1">
            <a:spLocks/>
          </p:cNvSpPr>
          <p:nvPr/>
        </p:nvSpPr>
        <p:spPr>
          <a:xfrm>
            <a:off x="6077148" y="4407975"/>
            <a:ext cx="1927517" cy="37483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>
                <a:solidFill>
                  <a:srgbClr val="73AA4F"/>
                </a:solidFill>
              </a:rPr>
              <a:t>Embedded Literacy &amp; Numeracy Concepts</a:t>
            </a:r>
            <a:endParaRPr lang="en-US"/>
          </a:p>
        </p:txBody>
      </p:sp>
      <p:pic>
        <p:nvPicPr>
          <p:cNvPr id="13" name="Picture 12" descr="A cartoon of a teddy bear&#10;&#10;Description automatically generated">
            <a:extLst>
              <a:ext uri="{FF2B5EF4-FFF2-40B4-BE49-F238E27FC236}">
                <a16:creationId xmlns:a16="http://schemas.microsoft.com/office/drawing/2014/main" id="{AEB06BF6-94EF-C23E-283B-F4D6FD1E99B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4866" y="3713256"/>
            <a:ext cx="2347360" cy="15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2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1"/>
            <a:ext cx="9141714" cy="51434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010FF-E64B-43DD-ADD2-EABDD06B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627" y="4006097"/>
            <a:ext cx="6603333" cy="7530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3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Creating CONNECTIONS and ENGAGEMENT as a team!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4C244F-E8ED-5C0B-0D09-A385D4AB3A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3" r="26016" b="-1"/>
          <a:stretch/>
        </p:blipFill>
        <p:spPr>
          <a:xfrm>
            <a:off x="3028950" y="10"/>
            <a:ext cx="3059664" cy="3841296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AAEA52-4F38-538F-E7F6-32CC8C70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37" r="19527" b="-1"/>
          <a:stretch/>
        </p:blipFill>
        <p:spPr>
          <a:xfrm>
            <a:off x="20" y="10"/>
            <a:ext cx="3033206" cy="3529949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4425" y="3580662"/>
            <a:ext cx="5687" cy="3096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4425" y="3580662"/>
            <a:ext cx="5687" cy="3096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B86B5C-C32D-3C93-5BCB-03519ED413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" b="2395"/>
          <a:stretch/>
        </p:blipFill>
        <p:spPr>
          <a:xfrm>
            <a:off x="6088614" y="278174"/>
            <a:ext cx="3055386" cy="3823391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9223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22B4A-BE83-D7EB-72FE-2C44E1C3C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95918" y="3433481"/>
            <a:ext cx="5654511" cy="1424870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8239A96-2CC7-57DB-51A6-1BFF5589D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3556461"/>
            <a:ext cx="5122140" cy="6465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Fostering the JOY of Learning!</a:t>
            </a:r>
          </a:p>
        </p:txBody>
      </p:sp>
      <p:pic>
        <p:nvPicPr>
          <p:cNvPr id="8" name="Picture 7" descr="Cute Plants Clipart Images | Free Download | PNG Transparent - Clip Art  Library">
            <a:extLst>
              <a:ext uri="{FF2B5EF4-FFF2-40B4-BE49-F238E27FC236}">
                <a16:creationId xmlns:a16="http://schemas.microsoft.com/office/drawing/2014/main" id="{223485A8-6447-C828-D4B6-184CC2B857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16" r="3812" b="-3"/>
          <a:stretch/>
        </p:blipFill>
        <p:spPr>
          <a:xfrm>
            <a:off x="230880" y="241299"/>
            <a:ext cx="2845104" cy="3083492"/>
          </a:xfrm>
          <a:prstGeom prst="rect">
            <a:avLst/>
          </a:prstGeom>
          <a:ln>
            <a:noFill/>
          </a:ln>
        </p:spPr>
      </p:pic>
      <p:pic>
        <p:nvPicPr>
          <p:cNvPr id="34" name="Picture 33" descr="A group of children sitting on grass by a lake&#10;&#10;AI-generated content may be incorrect.">
            <a:extLst>
              <a:ext uri="{FF2B5EF4-FFF2-40B4-BE49-F238E27FC236}">
                <a16:creationId xmlns:a16="http://schemas.microsoft.com/office/drawing/2014/main" id="{9F696D3C-5D88-54CF-2459-1EC107FC12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021" r="3" b="18405"/>
          <a:stretch/>
        </p:blipFill>
        <p:spPr>
          <a:xfrm>
            <a:off x="3146219" y="241300"/>
            <a:ext cx="2848177" cy="1507913"/>
          </a:xfrm>
          <a:prstGeom prst="rect">
            <a:avLst/>
          </a:prstGeom>
        </p:spPr>
      </p:pic>
      <p:pic>
        <p:nvPicPr>
          <p:cNvPr id="35" name="Picture 34" descr="A child sitting on a floor with a group of people around&#10;&#10;AI-generated content may be incorrect.">
            <a:extLst>
              <a:ext uri="{FF2B5EF4-FFF2-40B4-BE49-F238E27FC236}">
                <a16:creationId xmlns:a16="http://schemas.microsoft.com/office/drawing/2014/main" id="{D508B7E8-C23E-2308-C51B-E9C681AD2D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032" r="-231" b="27251"/>
          <a:stretch/>
        </p:blipFill>
        <p:spPr>
          <a:xfrm>
            <a:off x="3142635" y="1816572"/>
            <a:ext cx="2852587" cy="1502474"/>
          </a:xfrm>
          <a:prstGeom prst="rect">
            <a:avLst/>
          </a:prstGeom>
        </p:spPr>
      </p:pic>
      <p:pic>
        <p:nvPicPr>
          <p:cNvPr id="32" name="Picture 31" descr="A child holding a watering can&#10;&#10;AI-generated content may be incorrect.">
            <a:extLst>
              <a:ext uri="{FF2B5EF4-FFF2-40B4-BE49-F238E27FC236}">
                <a16:creationId xmlns:a16="http://schemas.microsoft.com/office/drawing/2014/main" id="{A76AE8A2-5046-8577-DFE1-A116E1A5AD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55" r="29529" b="-2"/>
          <a:stretch/>
        </p:blipFill>
        <p:spPr>
          <a:xfrm>
            <a:off x="6064632" y="241299"/>
            <a:ext cx="2848488" cy="3083491"/>
          </a:xfrm>
          <a:prstGeom prst="rect">
            <a:avLst/>
          </a:prstGeom>
        </p:spPr>
      </p:pic>
      <p:pic>
        <p:nvPicPr>
          <p:cNvPr id="33" name="Picture 32" descr="Two boys standing next to a tire&#10;&#10;AI-generated content may be incorrect.">
            <a:extLst>
              <a:ext uri="{FF2B5EF4-FFF2-40B4-BE49-F238E27FC236}">
                <a16:creationId xmlns:a16="http://schemas.microsoft.com/office/drawing/2014/main" id="{F69D9B51-B596-70E2-0725-1EEF042CF97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5507" r="3" b="45154"/>
          <a:stretch/>
        </p:blipFill>
        <p:spPr>
          <a:xfrm>
            <a:off x="230880" y="3394286"/>
            <a:ext cx="2846070" cy="1507913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39950" y="4270572"/>
            <a:ext cx="41148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53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p31"/>
          <p:cNvSpPr txBox="1">
            <a:spLocks noGrp="1"/>
          </p:cNvSpPr>
          <p:nvPr>
            <p:ph type="title"/>
          </p:nvPr>
        </p:nvSpPr>
        <p:spPr>
          <a:xfrm>
            <a:off x="628650" y="579924"/>
            <a:ext cx="7886700" cy="56249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/>
                </a:solidFill>
              </a:rPr>
              <a:t>Which school do we attend?</a:t>
            </a:r>
            <a:endParaRPr sz="2800"/>
          </a:p>
        </p:txBody>
      </p:sp>
      <p:sp>
        <p:nvSpPr>
          <p:cNvPr id="2494" name="Google Shape;2494;p31"/>
          <p:cNvSpPr txBox="1"/>
          <p:nvPr/>
        </p:nvSpPr>
        <p:spPr>
          <a:xfrm flipH="1">
            <a:off x="4360126" y="1587121"/>
            <a:ext cx="4427034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The division is organized into Wards and school catchment areas.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Each student has a guaranteed placement within their catchment school.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You can find your catchment school by exploring our </a:t>
            </a:r>
            <a:r>
              <a:rPr lang="en-CA" sz="1800" u="sng">
                <a:solidFill>
                  <a:srgbClr val="00B050"/>
                </a:solidFill>
                <a:latin typeface="+mn-lt"/>
                <a:ea typeface="Varela"/>
                <a:cs typeface="Varela"/>
                <a:sym typeface="Vare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Interactive Boundary Map</a:t>
            </a:r>
            <a:endParaRPr lang="en-CA" sz="1800">
              <a:solidFill>
                <a:srgbClr val="00B050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9AC543-4B26-7272-C8A3-385322E4E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D81C7-C126-162C-4012-79FAB9838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0" y="1142421"/>
            <a:ext cx="3675721" cy="34131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32"/>
          <p:cNvSpPr txBox="1">
            <a:spLocks noGrp="1"/>
          </p:cNvSpPr>
          <p:nvPr>
            <p:ph type="title"/>
          </p:nvPr>
        </p:nvSpPr>
        <p:spPr>
          <a:xfrm>
            <a:off x="628650" y="416665"/>
            <a:ext cx="7886700" cy="99417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How will we get to school?</a:t>
            </a:r>
            <a:endParaRPr>
              <a:solidFill>
                <a:schemeClr val="accent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518" name="Google Shape;2518;p32"/>
          <p:cNvSpPr txBox="1"/>
          <p:nvPr/>
        </p:nvSpPr>
        <p:spPr>
          <a:xfrm>
            <a:off x="628650" y="1410837"/>
            <a:ext cx="8080452" cy="298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tx2"/>
                </a:solidFill>
                <a:latin typeface="+mn-lt"/>
                <a:ea typeface="Varela"/>
                <a:cs typeface="Varela"/>
                <a:sym typeface="Varela"/>
              </a:rPr>
              <a:t>Kindergarten</a:t>
            </a:r>
            <a:r>
              <a:rPr lang="en" sz="1800">
                <a:solidFill>
                  <a:schemeClr val="tx2"/>
                </a:solidFill>
                <a:latin typeface="+mn-lt"/>
                <a:ea typeface="Varela"/>
                <a:cs typeface="Varela"/>
                <a:sym typeface="Varela"/>
              </a:rPr>
              <a:t>: </a:t>
            </a:r>
            <a:br>
              <a:rPr lang="en" sz="1800">
                <a:latin typeface="+mn-lt"/>
                <a:ea typeface="Varela"/>
                <a:cs typeface="Varela"/>
                <a:sym typeface="Varela"/>
              </a:rPr>
            </a:b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If you live </a:t>
            </a:r>
            <a:r>
              <a:rPr lang="en" sz="18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1.6 km</a:t>
            </a: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 or farther from your designated </a:t>
            </a:r>
            <a:b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</a:b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school you </a:t>
            </a:r>
            <a:r>
              <a:rPr lang="en" sz="1800" i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may</a:t>
            </a:r>
            <a:r>
              <a:rPr lang="en" sz="18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 qualify for busing. </a:t>
            </a:r>
          </a:p>
          <a:p>
            <a:endParaRPr sz="1600"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u="sng">
                <a:solidFill>
                  <a:srgbClr val="00B050"/>
                </a:solidFill>
                <a:latin typeface="+mn-lt"/>
                <a:ea typeface="Varela"/>
                <a:cs typeface="Varela"/>
                <a:sym typeface="Vare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Application Form</a:t>
            </a:r>
            <a:endParaRPr lang="en-CA" sz="1600">
              <a:solidFill>
                <a:srgbClr val="00B050"/>
              </a:solidFill>
              <a:latin typeface="+mn-lt"/>
              <a:ea typeface="Varela"/>
              <a:cs typeface="Varela"/>
              <a:sym typeface="Varela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u="sng">
                <a:solidFill>
                  <a:srgbClr val="00B050"/>
                </a:solidFill>
                <a:latin typeface="+mn-lt"/>
                <a:ea typeface="Varela"/>
                <a:cs typeface="Varela"/>
                <a:sym typeface="Vare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Transportation Rules</a:t>
            </a:r>
            <a:endParaRPr lang="en-CA" sz="1600">
              <a:solidFill>
                <a:srgbClr val="00B050"/>
              </a:solidFill>
              <a:latin typeface="+mn-lt"/>
              <a:ea typeface="Varela"/>
              <a:cs typeface="Varela"/>
              <a:sym typeface="Varela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CA" sz="1600" u="sng">
                <a:solidFill>
                  <a:srgbClr val="00B050"/>
                </a:solidFill>
                <a:latin typeface="+mn-lt"/>
                <a:ea typeface="Varela"/>
                <a:cs typeface="Varela"/>
                <a:sym typeface="Varel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Transportation Contact &amp; FAQ</a:t>
            </a:r>
            <a:endParaRPr lang="en-CA" sz="1600">
              <a:solidFill>
                <a:srgbClr val="00B050"/>
              </a:solidFill>
              <a:latin typeface="+mn-lt"/>
              <a:ea typeface="Varela"/>
              <a:cs typeface="Varela"/>
              <a:sym typeface="Varela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+mn-lt"/>
                <a:ea typeface="Varela"/>
                <a:cs typeface="Varela"/>
                <a:sym typeface="Varela"/>
              </a:rPr>
              <a:t>Questions?</a:t>
            </a:r>
            <a:endParaRPr sz="1600" b="1"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44444"/>
                </a:solidFill>
                <a:highlight>
                  <a:srgbClr val="FCFCFC"/>
                </a:highlight>
                <a:latin typeface="+mn-lt"/>
                <a:ea typeface="Varela"/>
                <a:cs typeface="Varela"/>
                <a:sym typeface="Varela"/>
              </a:rPr>
              <a:t>403-652-6547</a:t>
            </a:r>
            <a:endParaRPr sz="1600">
              <a:solidFill>
                <a:srgbClr val="444444"/>
              </a:solidFill>
              <a:highlight>
                <a:srgbClr val="FCFCFC"/>
              </a:highlight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5CB9"/>
                </a:solidFill>
                <a:latin typeface="+mn-lt"/>
                <a:ea typeface="Varela"/>
                <a:cs typeface="Varela"/>
                <a:sym typeface="Varela"/>
              </a:rPr>
              <a:t>FSDTransportation@fsd38.ab.ca</a:t>
            </a:r>
            <a:endParaRPr sz="1600"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30CED2-5891-2705-F394-37E15BC20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2025</a:t>
            </a:r>
          </a:p>
        </p:txBody>
      </p:sp>
      <p:pic>
        <p:nvPicPr>
          <p:cNvPr id="4" name="Picture 3" descr="A cartoon moose with antlers&#10;&#10;Description automatically generated">
            <a:extLst>
              <a:ext uri="{FF2B5EF4-FFF2-40B4-BE49-F238E27FC236}">
                <a16:creationId xmlns:a16="http://schemas.microsoft.com/office/drawing/2014/main" id="{4A48D80F-2C0D-27A0-77E4-EB1A76210B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419" b="34732"/>
          <a:stretch/>
        </p:blipFill>
        <p:spPr>
          <a:xfrm>
            <a:off x="5887538" y="3014198"/>
            <a:ext cx="3256462" cy="21293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BCCDA39-09DC-15FB-BFB8-7CD040ED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619" y="834726"/>
            <a:ext cx="2952974" cy="31245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Supports are available?</a:t>
            </a:r>
          </a:p>
        </p:txBody>
      </p:sp>
      <p:sp>
        <p:nvSpPr>
          <p:cNvPr id="21" name="Google Shape;2421;p28">
            <a:extLst>
              <a:ext uri="{FF2B5EF4-FFF2-40B4-BE49-F238E27FC236}">
                <a16:creationId xmlns:a16="http://schemas.microsoft.com/office/drawing/2014/main" id="{5BFADB48-7AA1-7403-3273-9C02C6E6B2FF}"/>
              </a:ext>
            </a:extLst>
          </p:cNvPr>
          <p:cNvSpPr txBox="1"/>
          <p:nvPr/>
        </p:nvSpPr>
        <p:spPr>
          <a:xfrm>
            <a:off x="4572000" y="993449"/>
            <a:ext cx="4254500" cy="332529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290513" indent="-236538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offer a</a:t>
            </a:r>
            <a:r>
              <a:rPr lang="en-US" sz="16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number or combination of the following types of supports:</a:t>
            </a:r>
          </a:p>
          <a:p>
            <a:pPr marL="285750" lvl="6" indent="-22860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Educational Assistants</a:t>
            </a:r>
          </a:p>
          <a:p>
            <a:pPr marL="285750" lvl="6" indent="-22860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Speech &amp; Language Therapists</a:t>
            </a:r>
          </a:p>
          <a:p>
            <a:pPr marL="285750" lvl="6" indent="-22860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Occupational Therapists</a:t>
            </a:r>
          </a:p>
          <a:p>
            <a:pPr marL="285750" lvl="6" indent="-22860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Behavioural</a:t>
            </a: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Consultant</a:t>
            </a:r>
          </a:p>
          <a:p>
            <a:pPr marL="285750" lvl="3" indent="-228600">
              <a:lnSpc>
                <a:spcPct val="12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Learning Plan (ILP)</a:t>
            </a:r>
          </a:p>
          <a:p>
            <a:pPr marL="57150" lvl="2" algn="r">
              <a:lnSpc>
                <a:spcPct val="124000"/>
              </a:lnSpc>
              <a:spcAft>
                <a:spcPts val="600"/>
              </a:spcAft>
            </a:pPr>
            <a:b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05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www.foothillsschooldivision.ca/page/97/early-intervention</a:t>
            </a:r>
            <a:endParaRPr lang="en-US" sz="1200" b="1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277ED-C3C2-C436-AC01-AC99F45DA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86" y="647700"/>
            <a:ext cx="38385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0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54" name="Rectangle 2553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56" name="Freeform: Shape 2555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9352" y="4114800"/>
            <a:ext cx="2004648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9B20203-9A3F-4AB2-A1BD-8AE0E5A24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789" y="1051720"/>
            <a:ext cx="3583036" cy="291052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558" name="Arc 2557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1789" y="856705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1" name="Google Shape;2531;p34"/>
          <p:cNvSpPr txBox="1">
            <a:spLocks noGrp="1"/>
          </p:cNvSpPr>
          <p:nvPr>
            <p:ph type="title"/>
          </p:nvPr>
        </p:nvSpPr>
        <p:spPr>
          <a:xfrm>
            <a:off x="628650" y="359619"/>
            <a:ext cx="5706162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defTabSz="914400"/>
            <a:r>
              <a:rPr lang="en-US" sz="2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SUPPORTS FROM </a:t>
            </a:r>
            <a:br>
              <a:rPr lang="en-US" sz="2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ALBERTA HEALTH SERVICES</a:t>
            </a:r>
          </a:p>
        </p:txBody>
      </p:sp>
      <p:sp>
        <p:nvSpPr>
          <p:cNvPr id="3" name="Google Shape;2549;p34">
            <a:extLst>
              <a:ext uri="{FF2B5EF4-FFF2-40B4-BE49-F238E27FC236}">
                <a16:creationId xmlns:a16="http://schemas.microsoft.com/office/drawing/2014/main" id="{4DDDEC18-52BA-4B6B-824C-072591D19F72}"/>
              </a:ext>
            </a:extLst>
          </p:cNvPr>
          <p:cNvSpPr txBox="1"/>
          <p:nvPr/>
        </p:nvSpPr>
        <p:spPr>
          <a:xfrm>
            <a:off x="661863" y="1418481"/>
            <a:ext cx="3943350" cy="3144390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282575" indent="-169863">
              <a:lnSpc>
                <a:spcPct val="90000"/>
              </a:lnSpc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Alberta Health Services provides Speech Language (SLP), Occupational Therapy (OT) and Physiotherapy consultations and support for children aged 0-5.  </a:t>
            </a:r>
          </a:p>
          <a:p>
            <a:pPr marL="282575" lvl="0" indent="-169863">
              <a:lnSpc>
                <a:spcPct val="90000"/>
              </a:lnSpc>
              <a:spcAft>
                <a:spcPts val="0"/>
              </a:spcAft>
              <a:buSzPts val="1500"/>
              <a:buFont typeface="Arial" panose="020B0604020202020204" pitchFamily="34" charset="0"/>
              <a:buChar char="•"/>
            </a:pPr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2575" indent="-169863">
              <a:lnSpc>
                <a:spcPct val="90000"/>
              </a:lnSpc>
              <a:buSzPts val="1500"/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Parents can connect to access a "Speech Chat" with an AHS Therapist by calling: 403-995-2638.  </a:t>
            </a:r>
          </a:p>
          <a:p>
            <a:pPr marL="282575" indent="-169863">
              <a:lnSpc>
                <a:spcPct val="90000"/>
              </a:lnSpc>
              <a:buSzPts val="1500"/>
              <a:buFont typeface="Arial" panose="020B0604020202020204" pitchFamily="34" charset="0"/>
              <a:buChar char="•"/>
            </a:pPr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2575" indent="-169863">
              <a:lnSpc>
                <a:spcPct val="90000"/>
              </a:lnSpc>
              <a:buSzPts val="1500"/>
              <a:buFont typeface="Arial" panose="020B0604020202020204" pitchFamily="34" charset="0"/>
              <a:buChar char="•"/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Rural Pediatric Allied Health at the Okotoks Wellness Centre offers several supports for child development. </a:t>
            </a:r>
          </a:p>
          <a:p>
            <a:pPr marL="112712">
              <a:lnSpc>
                <a:spcPct val="90000"/>
              </a:lnSpc>
              <a:buSzPts val="1500"/>
            </a:pPr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2">
              <a:lnSpc>
                <a:spcPct val="90000"/>
              </a:lnSpc>
              <a:buSzPts val="1500"/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Visit </a:t>
            </a:r>
            <a:r>
              <a:rPr lang="en-US" b="1" kern="1200">
                <a:solidFill>
                  <a:schemeClr val="tx2"/>
                </a:solidFill>
                <a:latin typeface="+mn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AlbertaHealthServices.ca </a:t>
            </a: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more information</a:t>
            </a:r>
          </a:p>
          <a:p>
            <a:pPr marL="133350" indent="-228600">
              <a:lnSpc>
                <a:spcPct val="90000"/>
              </a:lnSpc>
              <a:buSzPts val="1500"/>
              <a:buFont typeface="Arial" panose="020B0604020202020204" pitchFamily="34" charset="0"/>
              <a:buChar char="•"/>
            </a:pPr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33350" indent="-228600">
              <a:lnSpc>
                <a:spcPct val="90000"/>
              </a:lnSpc>
              <a:buSzPts val="1500"/>
              <a:buFont typeface="Arial" panose="020B0604020202020204" pitchFamily="34" charset="0"/>
              <a:buChar char="•"/>
            </a:pPr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ED091C-97ED-0CBB-EB99-1B1BF1A84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Foothills School Division 2024</a:t>
            </a:r>
          </a:p>
        </p:txBody>
      </p:sp>
      <p:sp>
        <p:nvSpPr>
          <p:cNvPr id="2549" name="Google Shape;2549;p34"/>
          <p:cNvSpPr txBox="1"/>
          <p:nvPr/>
        </p:nvSpPr>
        <p:spPr>
          <a:xfrm flipH="1">
            <a:off x="3128700" y="3415346"/>
            <a:ext cx="5847900" cy="26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E696C"/>
              </a:buClr>
              <a:buSzPts val="1500"/>
              <a:buFont typeface="Varela"/>
              <a:buChar char="❏"/>
            </a:pPr>
            <a:endParaRPr lang="en" sz="1500">
              <a:solidFill>
                <a:srgbClr val="5E696C"/>
              </a:solidFill>
              <a:latin typeface="Varela"/>
              <a:ea typeface="Varela"/>
              <a:cs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2452784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6" name="Rectangle 2565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31" name="Google Shape;2531;p34"/>
          <p:cNvSpPr txBox="1">
            <a:spLocks noGrp="1"/>
          </p:cNvSpPr>
          <p:nvPr>
            <p:ph type="title"/>
          </p:nvPr>
        </p:nvSpPr>
        <p:spPr>
          <a:xfrm>
            <a:off x="457517" y="393333"/>
            <a:ext cx="7365280" cy="99417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lvl="0" indent="0" defTabSz="914400">
              <a:spcAft>
                <a:spcPts val="0"/>
              </a:spcAft>
            </a:pPr>
            <a:r>
              <a:rPr lang="en-US">
                <a:solidFill>
                  <a:schemeClr val="accent1"/>
                </a:solidFill>
              </a:rPr>
              <a:t>HOW YOU CAN HELP YOUR CHILD GET READY FOR SCHOOL</a:t>
            </a:r>
          </a:p>
        </p:txBody>
      </p:sp>
      <p:sp>
        <p:nvSpPr>
          <p:cNvPr id="2549" name="Google Shape;2549;p34"/>
          <p:cNvSpPr txBox="1"/>
          <p:nvPr/>
        </p:nvSpPr>
        <p:spPr>
          <a:xfrm>
            <a:off x="529258" y="1370457"/>
            <a:ext cx="5041982" cy="347885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 books together every single day and point to the words. Ask questions about the story, too!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fine motor skills (how to hold a pencil, use scissors, play with playdough)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Follow 2-3 step instructions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Practice letters and letter recognition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 letters/numbers in the environment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Count with concrete items (toys, rocks, Lego)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Build your child’s self esteem with praise, hugs and listening.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Clr>
                <a:srgbClr val="5E696C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Help your child take responsibility (cleaning up toys, using the bathroom, getting their own healthy snacks)</a:t>
            </a:r>
            <a:endParaRPr lang="en-US" sz="1600" b="1" kern="1200">
              <a:solidFill>
                <a:schemeClr val="tx1"/>
              </a:solidFill>
              <a:latin typeface="+mn-lt"/>
              <a:ea typeface="+mn-ea"/>
              <a:cs typeface="+mn-cs"/>
              <a:sym typeface="Varela"/>
            </a:endParaRPr>
          </a:p>
        </p:txBody>
      </p:sp>
      <p:pic>
        <p:nvPicPr>
          <p:cNvPr id="3" name="Picture 2" descr="A cartoon owl reading a book&#10;&#10;Description automatically generated">
            <a:extLst>
              <a:ext uri="{FF2B5EF4-FFF2-40B4-BE49-F238E27FC236}">
                <a16:creationId xmlns:a16="http://schemas.microsoft.com/office/drawing/2014/main" id="{87195DC9-8AA7-F681-4977-6985E01CCA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r="18198" b="-1"/>
          <a:stretch/>
        </p:blipFill>
        <p:spPr>
          <a:xfrm>
            <a:off x="5302320" y="1367893"/>
            <a:ext cx="3012622" cy="301262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46FBF7-7C66-71F4-54E4-5246093D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2"/>
            <a:ext cx="3086100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Tx/>
              <a:defRPr/>
            </a:pPr>
            <a:r>
              <a:rPr lang="en-US" sz="12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Foothills School Division 2024</a:t>
            </a:r>
          </a:p>
        </p:txBody>
      </p:sp>
      <p:sp>
        <p:nvSpPr>
          <p:cNvPr id="2567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515866"/>
            <a:ext cx="4103360" cy="4103360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8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2919" y="1181037"/>
            <a:ext cx="593266" cy="57717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6" name="Google Shape;2556;p35"/>
          <p:cNvGrpSpPr/>
          <p:nvPr/>
        </p:nvGrpSpPr>
        <p:grpSpPr>
          <a:xfrm rot="5400000">
            <a:off x="-1824900" y="384200"/>
            <a:ext cx="4492050" cy="842275"/>
            <a:chOff x="1666400" y="1267425"/>
            <a:chExt cx="4492050" cy="842275"/>
          </a:xfrm>
        </p:grpSpPr>
        <p:sp>
          <p:nvSpPr>
            <p:cNvPr id="2557" name="Google Shape;2557;p35"/>
            <p:cNvSpPr/>
            <p:nvPr/>
          </p:nvSpPr>
          <p:spPr>
            <a:xfrm>
              <a:off x="6070550" y="1314225"/>
              <a:ext cx="87900" cy="105000"/>
            </a:xfrm>
            <a:custGeom>
              <a:avLst/>
              <a:gdLst/>
              <a:ahLst/>
              <a:cxnLst/>
              <a:rect l="l" t="t" r="r" b="b"/>
              <a:pathLst>
                <a:path w="3516" h="4200" extrusionOk="0">
                  <a:moveTo>
                    <a:pt x="1758" y="0"/>
                  </a:moveTo>
                  <a:cubicBezTo>
                    <a:pt x="1758" y="1621"/>
                    <a:pt x="0" y="2100"/>
                    <a:pt x="0" y="2100"/>
                  </a:cubicBezTo>
                  <a:cubicBezTo>
                    <a:pt x="0" y="2100"/>
                    <a:pt x="1758" y="2602"/>
                    <a:pt x="1758" y="4200"/>
                  </a:cubicBezTo>
                  <a:cubicBezTo>
                    <a:pt x="1758" y="2579"/>
                    <a:pt x="3516" y="2100"/>
                    <a:pt x="3516" y="2100"/>
                  </a:cubicBezTo>
                  <a:cubicBezTo>
                    <a:pt x="3516" y="2100"/>
                    <a:pt x="1758" y="1598"/>
                    <a:pt x="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5"/>
            <p:cNvSpPr/>
            <p:nvPr/>
          </p:nvSpPr>
          <p:spPr>
            <a:xfrm>
              <a:off x="3325225" y="1642900"/>
              <a:ext cx="87900" cy="105025"/>
            </a:xfrm>
            <a:custGeom>
              <a:avLst/>
              <a:gdLst/>
              <a:ahLst/>
              <a:cxnLst/>
              <a:rect l="l" t="t" r="r" b="b"/>
              <a:pathLst>
                <a:path w="3516" h="4201" extrusionOk="0">
                  <a:moveTo>
                    <a:pt x="1758" y="0"/>
                  </a:moveTo>
                  <a:cubicBezTo>
                    <a:pt x="1758" y="1621"/>
                    <a:pt x="1" y="2100"/>
                    <a:pt x="1" y="2100"/>
                  </a:cubicBezTo>
                  <a:cubicBezTo>
                    <a:pt x="1" y="2100"/>
                    <a:pt x="1758" y="2625"/>
                    <a:pt x="1758" y="4200"/>
                  </a:cubicBezTo>
                  <a:cubicBezTo>
                    <a:pt x="1758" y="2603"/>
                    <a:pt x="3516" y="2100"/>
                    <a:pt x="3516" y="2100"/>
                  </a:cubicBezTo>
                  <a:cubicBezTo>
                    <a:pt x="3516" y="2100"/>
                    <a:pt x="1758" y="1598"/>
                    <a:pt x="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5"/>
            <p:cNvSpPr/>
            <p:nvPr/>
          </p:nvSpPr>
          <p:spPr>
            <a:xfrm>
              <a:off x="1666400" y="1403225"/>
              <a:ext cx="41125" cy="49675"/>
            </a:xfrm>
            <a:custGeom>
              <a:avLst/>
              <a:gdLst/>
              <a:ahLst/>
              <a:cxnLst/>
              <a:rect l="l" t="t" r="r" b="b"/>
              <a:pathLst>
                <a:path w="1645" h="1987" extrusionOk="0">
                  <a:moveTo>
                    <a:pt x="822" y="1"/>
                  </a:moveTo>
                  <a:cubicBezTo>
                    <a:pt x="822" y="754"/>
                    <a:pt x="1" y="982"/>
                    <a:pt x="1" y="982"/>
                  </a:cubicBezTo>
                  <a:cubicBezTo>
                    <a:pt x="1" y="982"/>
                    <a:pt x="822" y="1233"/>
                    <a:pt x="822" y="1987"/>
                  </a:cubicBezTo>
                  <a:cubicBezTo>
                    <a:pt x="822" y="1233"/>
                    <a:pt x="1644" y="982"/>
                    <a:pt x="1644" y="982"/>
                  </a:cubicBezTo>
                  <a:cubicBezTo>
                    <a:pt x="1644" y="982"/>
                    <a:pt x="822" y="754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5"/>
            <p:cNvSpPr/>
            <p:nvPr/>
          </p:nvSpPr>
          <p:spPr>
            <a:xfrm>
              <a:off x="6042025" y="1759300"/>
              <a:ext cx="72475" cy="86200"/>
            </a:xfrm>
            <a:custGeom>
              <a:avLst/>
              <a:gdLst/>
              <a:ahLst/>
              <a:cxnLst/>
              <a:rect l="l" t="t" r="r" b="b"/>
              <a:pathLst>
                <a:path w="2899" h="3448" extrusionOk="0">
                  <a:moveTo>
                    <a:pt x="1438" y="1"/>
                  </a:moveTo>
                  <a:cubicBezTo>
                    <a:pt x="1438" y="1325"/>
                    <a:pt x="0" y="1736"/>
                    <a:pt x="0" y="1736"/>
                  </a:cubicBezTo>
                  <a:cubicBezTo>
                    <a:pt x="0" y="1736"/>
                    <a:pt x="1438" y="2146"/>
                    <a:pt x="1438" y="3447"/>
                  </a:cubicBezTo>
                  <a:cubicBezTo>
                    <a:pt x="1438" y="2124"/>
                    <a:pt x="2899" y="1736"/>
                    <a:pt x="2899" y="1736"/>
                  </a:cubicBezTo>
                  <a:cubicBezTo>
                    <a:pt x="2899" y="1736"/>
                    <a:pt x="1438" y="1302"/>
                    <a:pt x="14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5"/>
            <p:cNvSpPr/>
            <p:nvPr/>
          </p:nvSpPr>
          <p:spPr>
            <a:xfrm>
              <a:off x="5947875" y="2060600"/>
              <a:ext cx="41675" cy="49100"/>
            </a:xfrm>
            <a:custGeom>
              <a:avLst/>
              <a:gdLst/>
              <a:ahLst/>
              <a:cxnLst/>
              <a:rect l="l" t="t" r="r" b="b"/>
              <a:pathLst>
                <a:path w="1667" h="1964" extrusionOk="0">
                  <a:moveTo>
                    <a:pt x="822" y="1"/>
                  </a:moveTo>
                  <a:cubicBezTo>
                    <a:pt x="822" y="754"/>
                    <a:pt x="0" y="982"/>
                    <a:pt x="0" y="982"/>
                  </a:cubicBezTo>
                  <a:cubicBezTo>
                    <a:pt x="0" y="982"/>
                    <a:pt x="822" y="1233"/>
                    <a:pt x="822" y="1964"/>
                  </a:cubicBezTo>
                  <a:cubicBezTo>
                    <a:pt x="822" y="1210"/>
                    <a:pt x="1666" y="982"/>
                    <a:pt x="1666" y="982"/>
                  </a:cubicBezTo>
                  <a:cubicBezTo>
                    <a:pt x="1666" y="982"/>
                    <a:pt x="822" y="754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5"/>
            <p:cNvSpPr/>
            <p:nvPr/>
          </p:nvSpPr>
          <p:spPr>
            <a:xfrm>
              <a:off x="3550075" y="2028650"/>
              <a:ext cx="41100" cy="49675"/>
            </a:xfrm>
            <a:custGeom>
              <a:avLst/>
              <a:gdLst/>
              <a:ahLst/>
              <a:cxnLst/>
              <a:rect l="l" t="t" r="r" b="b"/>
              <a:pathLst>
                <a:path w="1644" h="1987" extrusionOk="0">
                  <a:moveTo>
                    <a:pt x="822" y="0"/>
                  </a:moveTo>
                  <a:cubicBezTo>
                    <a:pt x="822" y="776"/>
                    <a:pt x="0" y="1005"/>
                    <a:pt x="0" y="1005"/>
                  </a:cubicBezTo>
                  <a:cubicBezTo>
                    <a:pt x="0" y="1005"/>
                    <a:pt x="822" y="1233"/>
                    <a:pt x="822" y="1986"/>
                  </a:cubicBezTo>
                  <a:cubicBezTo>
                    <a:pt x="822" y="1233"/>
                    <a:pt x="1644" y="1005"/>
                    <a:pt x="1644" y="1005"/>
                  </a:cubicBezTo>
                  <a:cubicBezTo>
                    <a:pt x="1644" y="1005"/>
                    <a:pt x="822" y="754"/>
                    <a:pt x="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5"/>
            <p:cNvSpPr/>
            <p:nvPr/>
          </p:nvSpPr>
          <p:spPr>
            <a:xfrm>
              <a:off x="4411725" y="1517925"/>
              <a:ext cx="41675" cy="49675"/>
            </a:xfrm>
            <a:custGeom>
              <a:avLst/>
              <a:gdLst/>
              <a:ahLst/>
              <a:cxnLst/>
              <a:rect l="l" t="t" r="r" b="b"/>
              <a:pathLst>
                <a:path w="1667" h="1987" extrusionOk="0">
                  <a:moveTo>
                    <a:pt x="845" y="1"/>
                  </a:moveTo>
                  <a:cubicBezTo>
                    <a:pt x="845" y="754"/>
                    <a:pt x="0" y="982"/>
                    <a:pt x="0" y="982"/>
                  </a:cubicBezTo>
                  <a:cubicBezTo>
                    <a:pt x="0" y="982"/>
                    <a:pt x="845" y="1233"/>
                    <a:pt x="845" y="1987"/>
                  </a:cubicBezTo>
                  <a:cubicBezTo>
                    <a:pt x="845" y="1210"/>
                    <a:pt x="1667" y="982"/>
                    <a:pt x="1667" y="982"/>
                  </a:cubicBezTo>
                  <a:cubicBezTo>
                    <a:pt x="1667" y="982"/>
                    <a:pt x="845" y="754"/>
                    <a:pt x="8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5"/>
            <p:cNvSpPr/>
            <p:nvPr/>
          </p:nvSpPr>
          <p:spPr>
            <a:xfrm>
              <a:off x="5317325" y="1425500"/>
              <a:ext cx="41100" cy="49650"/>
            </a:xfrm>
            <a:custGeom>
              <a:avLst/>
              <a:gdLst/>
              <a:ahLst/>
              <a:cxnLst/>
              <a:rect l="l" t="t" r="r" b="b"/>
              <a:pathLst>
                <a:path w="1644" h="1986" extrusionOk="0">
                  <a:moveTo>
                    <a:pt x="822" y="0"/>
                  </a:moveTo>
                  <a:cubicBezTo>
                    <a:pt x="822" y="776"/>
                    <a:pt x="0" y="1004"/>
                    <a:pt x="0" y="1004"/>
                  </a:cubicBezTo>
                  <a:cubicBezTo>
                    <a:pt x="0" y="1004"/>
                    <a:pt x="822" y="1233"/>
                    <a:pt x="822" y="1986"/>
                  </a:cubicBezTo>
                  <a:cubicBezTo>
                    <a:pt x="822" y="1233"/>
                    <a:pt x="1643" y="1004"/>
                    <a:pt x="1643" y="1004"/>
                  </a:cubicBezTo>
                  <a:cubicBezTo>
                    <a:pt x="1643" y="1004"/>
                    <a:pt x="822" y="753"/>
                    <a:pt x="8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5"/>
            <p:cNvSpPr/>
            <p:nvPr/>
          </p:nvSpPr>
          <p:spPr>
            <a:xfrm>
              <a:off x="4319850" y="1854025"/>
              <a:ext cx="41675" cy="49675"/>
            </a:xfrm>
            <a:custGeom>
              <a:avLst/>
              <a:gdLst/>
              <a:ahLst/>
              <a:cxnLst/>
              <a:rect l="l" t="t" r="r" b="b"/>
              <a:pathLst>
                <a:path w="1667" h="1987" extrusionOk="0">
                  <a:moveTo>
                    <a:pt x="822" y="1"/>
                  </a:moveTo>
                  <a:cubicBezTo>
                    <a:pt x="822" y="754"/>
                    <a:pt x="0" y="982"/>
                    <a:pt x="0" y="982"/>
                  </a:cubicBezTo>
                  <a:cubicBezTo>
                    <a:pt x="0" y="982"/>
                    <a:pt x="822" y="1233"/>
                    <a:pt x="822" y="1987"/>
                  </a:cubicBezTo>
                  <a:cubicBezTo>
                    <a:pt x="822" y="1233"/>
                    <a:pt x="1667" y="982"/>
                    <a:pt x="1667" y="982"/>
                  </a:cubicBezTo>
                  <a:cubicBezTo>
                    <a:pt x="1667" y="982"/>
                    <a:pt x="822" y="754"/>
                    <a:pt x="8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5"/>
            <p:cNvSpPr/>
            <p:nvPr/>
          </p:nvSpPr>
          <p:spPr>
            <a:xfrm>
              <a:off x="3483875" y="1267425"/>
              <a:ext cx="41675" cy="49675"/>
            </a:xfrm>
            <a:custGeom>
              <a:avLst/>
              <a:gdLst/>
              <a:ahLst/>
              <a:cxnLst/>
              <a:rect l="l" t="t" r="r" b="b"/>
              <a:pathLst>
                <a:path w="1667" h="1987" extrusionOk="0">
                  <a:moveTo>
                    <a:pt x="845" y="0"/>
                  </a:moveTo>
                  <a:cubicBezTo>
                    <a:pt x="845" y="754"/>
                    <a:pt x="0" y="982"/>
                    <a:pt x="0" y="982"/>
                  </a:cubicBezTo>
                  <a:cubicBezTo>
                    <a:pt x="0" y="982"/>
                    <a:pt x="845" y="1233"/>
                    <a:pt x="845" y="1986"/>
                  </a:cubicBezTo>
                  <a:cubicBezTo>
                    <a:pt x="845" y="1233"/>
                    <a:pt x="1667" y="982"/>
                    <a:pt x="1667" y="982"/>
                  </a:cubicBezTo>
                  <a:cubicBezTo>
                    <a:pt x="1667" y="982"/>
                    <a:pt x="845" y="754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4" name="Google Shape;2664;p35"/>
          <p:cNvSpPr/>
          <p:nvPr/>
        </p:nvSpPr>
        <p:spPr>
          <a:xfrm flipH="1">
            <a:off x="-1092748" y="3185253"/>
            <a:ext cx="2669493" cy="1948701"/>
          </a:xfrm>
          <a:custGeom>
            <a:avLst/>
            <a:gdLst/>
            <a:ahLst/>
            <a:cxnLst/>
            <a:rect l="l" t="t" r="r" b="b"/>
            <a:pathLst>
              <a:path w="76671" h="55969" extrusionOk="0">
                <a:moveTo>
                  <a:pt x="76670" y="1"/>
                </a:moveTo>
                <a:cubicBezTo>
                  <a:pt x="76488" y="46"/>
                  <a:pt x="76328" y="69"/>
                  <a:pt x="76145" y="115"/>
                </a:cubicBezTo>
                <a:lnTo>
                  <a:pt x="76328" y="868"/>
                </a:lnTo>
                <a:cubicBezTo>
                  <a:pt x="76442" y="822"/>
                  <a:pt x="76556" y="799"/>
                  <a:pt x="76670" y="777"/>
                </a:cubicBezTo>
                <a:lnTo>
                  <a:pt x="76670" y="1"/>
                </a:lnTo>
                <a:close/>
                <a:moveTo>
                  <a:pt x="73543" y="845"/>
                </a:moveTo>
                <a:cubicBezTo>
                  <a:pt x="72699" y="1142"/>
                  <a:pt x="71854" y="1461"/>
                  <a:pt x="71010" y="1827"/>
                </a:cubicBezTo>
                <a:lnTo>
                  <a:pt x="71329" y="2534"/>
                </a:lnTo>
                <a:cubicBezTo>
                  <a:pt x="72128" y="2169"/>
                  <a:pt x="72973" y="1849"/>
                  <a:pt x="73794" y="1576"/>
                </a:cubicBezTo>
                <a:lnTo>
                  <a:pt x="73543" y="845"/>
                </a:lnTo>
                <a:close/>
                <a:moveTo>
                  <a:pt x="68590" y="3036"/>
                </a:moveTo>
                <a:cubicBezTo>
                  <a:pt x="67814" y="3470"/>
                  <a:pt x="67038" y="3949"/>
                  <a:pt x="66285" y="4474"/>
                </a:cubicBezTo>
                <a:lnTo>
                  <a:pt x="66718" y="5091"/>
                </a:lnTo>
                <a:cubicBezTo>
                  <a:pt x="67449" y="4611"/>
                  <a:pt x="68202" y="4132"/>
                  <a:pt x="68955" y="3698"/>
                </a:cubicBezTo>
                <a:lnTo>
                  <a:pt x="68590" y="3036"/>
                </a:lnTo>
                <a:close/>
                <a:moveTo>
                  <a:pt x="64116" y="6095"/>
                </a:moveTo>
                <a:cubicBezTo>
                  <a:pt x="63409" y="6688"/>
                  <a:pt x="62747" y="7305"/>
                  <a:pt x="62131" y="7921"/>
                </a:cubicBezTo>
                <a:lnTo>
                  <a:pt x="62678" y="8469"/>
                </a:lnTo>
                <a:cubicBezTo>
                  <a:pt x="63272" y="7852"/>
                  <a:pt x="63934" y="7259"/>
                  <a:pt x="64618" y="6688"/>
                </a:cubicBezTo>
                <a:lnTo>
                  <a:pt x="64116" y="6095"/>
                </a:lnTo>
                <a:close/>
                <a:moveTo>
                  <a:pt x="10431" y="8286"/>
                </a:moveTo>
                <a:lnTo>
                  <a:pt x="10408" y="9039"/>
                </a:lnTo>
                <a:cubicBezTo>
                  <a:pt x="11299" y="9062"/>
                  <a:pt x="12166" y="9176"/>
                  <a:pt x="12965" y="9382"/>
                </a:cubicBezTo>
                <a:lnTo>
                  <a:pt x="13147" y="8651"/>
                </a:lnTo>
                <a:cubicBezTo>
                  <a:pt x="12303" y="8446"/>
                  <a:pt x="11367" y="8309"/>
                  <a:pt x="10431" y="8286"/>
                </a:cubicBezTo>
                <a:close/>
                <a:moveTo>
                  <a:pt x="7692" y="8446"/>
                </a:moveTo>
                <a:cubicBezTo>
                  <a:pt x="6825" y="8560"/>
                  <a:pt x="5935" y="8765"/>
                  <a:pt x="5044" y="9017"/>
                </a:cubicBezTo>
                <a:lnTo>
                  <a:pt x="5250" y="9747"/>
                </a:lnTo>
                <a:cubicBezTo>
                  <a:pt x="6117" y="9496"/>
                  <a:pt x="6985" y="9313"/>
                  <a:pt x="7806" y="9199"/>
                </a:cubicBezTo>
                <a:lnTo>
                  <a:pt x="7692" y="8446"/>
                </a:lnTo>
                <a:close/>
                <a:moveTo>
                  <a:pt x="2465" y="9907"/>
                </a:moveTo>
                <a:cubicBezTo>
                  <a:pt x="1689" y="10203"/>
                  <a:pt x="890" y="10569"/>
                  <a:pt x="0" y="10980"/>
                </a:cubicBezTo>
                <a:lnTo>
                  <a:pt x="320" y="11664"/>
                </a:lnTo>
                <a:cubicBezTo>
                  <a:pt x="1210" y="11253"/>
                  <a:pt x="1986" y="10911"/>
                  <a:pt x="2762" y="10592"/>
                </a:cubicBezTo>
                <a:lnTo>
                  <a:pt x="2465" y="9907"/>
                </a:lnTo>
                <a:close/>
                <a:moveTo>
                  <a:pt x="15727" y="9656"/>
                </a:moveTo>
                <a:lnTo>
                  <a:pt x="15361" y="10340"/>
                </a:lnTo>
                <a:cubicBezTo>
                  <a:pt x="16115" y="10751"/>
                  <a:pt x="16799" y="11276"/>
                  <a:pt x="17393" y="11870"/>
                </a:cubicBezTo>
                <a:lnTo>
                  <a:pt x="17941" y="11345"/>
                </a:lnTo>
                <a:cubicBezTo>
                  <a:pt x="17279" y="10683"/>
                  <a:pt x="16548" y="10112"/>
                  <a:pt x="15727" y="9656"/>
                </a:cubicBezTo>
                <a:close/>
                <a:moveTo>
                  <a:pt x="60327" y="9952"/>
                </a:moveTo>
                <a:cubicBezTo>
                  <a:pt x="59757" y="10683"/>
                  <a:pt x="59232" y="11436"/>
                  <a:pt x="58775" y="12212"/>
                </a:cubicBezTo>
                <a:lnTo>
                  <a:pt x="59437" y="12600"/>
                </a:lnTo>
                <a:cubicBezTo>
                  <a:pt x="59871" y="11870"/>
                  <a:pt x="60373" y="11139"/>
                  <a:pt x="60921" y="10432"/>
                </a:cubicBezTo>
                <a:lnTo>
                  <a:pt x="60327" y="9952"/>
                </a:lnTo>
                <a:close/>
                <a:moveTo>
                  <a:pt x="19561" y="13582"/>
                </a:moveTo>
                <a:lnTo>
                  <a:pt x="18899" y="13947"/>
                </a:lnTo>
                <a:cubicBezTo>
                  <a:pt x="19310" y="14677"/>
                  <a:pt x="19607" y="15499"/>
                  <a:pt x="19812" y="16343"/>
                </a:cubicBezTo>
                <a:lnTo>
                  <a:pt x="20566" y="16161"/>
                </a:lnTo>
                <a:cubicBezTo>
                  <a:pt x="20337" y="15248"/>
                  <a:pt x="19995" y="14380"/>
                  <a:pt x="19561" y="13582"/>
                </a:cubicBezTo>
                <a:close/>
                <a:moveTo>
                  <a:pt x="57543" y="14632"/>
                </a:moveTo>
                <a:cubicBezTo>
                  <a:pt x="57177" y="15499"/>
                  <a:pt x="56904" y="16366"/>
                  <a:pt x="56698" y="17234"/>
                </a:cubicBezTo>
                <a:lnTo>
                  <a:pt x="57451" y="17416"/>
                </a:lnTo>
                <a:cubicBezTo>
                  <a:pt x="57634" y="16572"/>
                  <a:pt x="57908" y="15750"/>
                  <a:pt x="58250" y="14928"/>
                </a:cubicBezTo>
                <a:lnTo>
                  <a:pt x="57543" y="14632"/>
                </a:lnTo>
                <a:close/>
                <a:moveTo>
                  <a:pt x="20155" y="18900"/>
                </a:moveTo>
                <a:lnTo>
                  <a:pt x="20155" y="19151"/>
                </a:lnTo>
                <a:cubicBezTo>
                  <a:pt x="20155" y="19927"/>
                  <a:pt x="20086" y="20703"/>
                  <a:pt x="19949" y="21502"/>
                </a:cubicBezTo>
                <a:lnTo>
                  <a:pt x="20703" y="21616"/>
                </a:lnTo>
                <a:cubicBezTo>
                  <a:pt x="20840" y="20794"/>
                  <a:pt x="20908" y="19973"/>
                  <a:pt x="20908" y="19151"/>
                </a:cubicBezTo>
                <a:lnTo>
                  <a:pt x="20908" y="18900"/>
                </a:lnTo>
                <a:close/>
                <a:moveTo>
                  <a:pt x="56333" y="19950"/>
                </a:moveTo>
                <a:cubicBezTo>
                  <a:pt x="56333" y="20132"/>
                  <a:pt x="56333" y="20338"/>
                  <a:pt x="56333" y="20520"/>
                </a:cubicBezTo>
                <a:cubicBezTo>
                  <a:pt x="56333" y="21251"/>
                  <a:pt x="56379" y="21981"/>
                  <a:pt x="56493" y="22689"/>
                </a:cubicBezTo>
                <a:lnTo>
                  <a:pt x="57246" y="22575"/>
                </a:lnTo>
                <a:cubicBezTo>
                  <a:pt x="57132" y="21890"/>
                  <a:pt x="57086" y="21205"/>
                  <a:pt x="57086" y="20520"/>
                </a:cubicBezTo>
                <a:cubicBezTo>
                  <a:pt x="57086" y="20338"/>
                  <a:pt x="57086" y="20155"/>
                  <a:pt x="57109" y="19973"/>
                </a:cubicBezTo>
                <a:lnTo>
                  <a:pt x="56333" y="19950"/>
                </a:lnTo>
                <a:close/>
                <a:moveTo>
                  <a:pt x="19287" y="24013"/>
                </a:moveTo>
                <a:cubicBezTo>
                  <a:pt x="19242" y="24150"/>
                  <a:pt x="19196" y="24264"/>
                  <a:pt x="19150" y="24401"/>
                </a:cubicBezTo>
                <a:cubicBezTo>
                  <a:pt x="18899" y="25063"/>
                  <a:pt x="18603" y="25770"/>
                  <a:pt x="18306" y="26478"/>
                </a:cubicBezTo>
                <a:lnTo>
                  <a:pt x="19014" y="26775"/>
                </a:lnTo>
                <a:cubicBezTo>
                  <a:pt x="19310" y="26044"/>
                  <a:pt x="19607" y="25337"/>
                  <a:pt x="19858" y="24675"/>
                </a:cubicBezTo>
                <a:cubicBezTo>
                  <a:pt x="19904" y="24538"/>
                  <a:pt x="19949" y="24401"/>
                  <a:pt x="19995" y="24264"/>
                </a:cubicBezTo>
                <a:lnTo>
                  <a:pt x="19287" y="24013"/>
                </a:lnTo>
                <a:close/>
                <a:moveTo>
                  <a:pt x="57885" y="25086"/>
                </a:moveTo>
                <a:lnTo>
                  <a:pt x="57177" y="25337"/>
                </a:lnTo>
                <a:cubicBezTo>
                  <a:pt x="57474" y="26181"/>
                  <a:pt x="57839" y="27026"/>
                  <a:pt x="58296" y="27847"/>
                </a:cubicBezTo>
                <a:lnTo>
                  <a:pt x="58958" y="27459"/>
                </a:lnTo>
                <a:cubicBezTo>
                  <a:pt x="58524" y="26683"/>
                  <a:pt x="58159" y="25884"/>
                  <a:pt x="57885" y="25086"/>
                </a:cubicBezTo>
                <a:close/>
                <a:moveTo>
                  <a:pt x="17210" y="28897"/>
                </a:moveTo>
                <a:cubicBezTo>
                  <a:pt x="16868" y="29628"/>
                  <a:pt x="16503" y="30404"/>
                  <a:pt x="16069" y="31317"/>
                </a:cubicBezTo>
                <a:lnTo>
                  <a:pt x="16754" y="31659"/>
                </a:lnTo>
                <a:cubicBezTo>
                  <a:pt x="17187" y="30723"/>
                  <a:pt x="17576" y="29970"/>
                  <a:pt x="17918" y="29240"/>
                </a:cubicBezTo>
                <a:lnTo>
                  <a:pt x="17210" y="28897"/>
                </a:lnTo>
                <a:close/>
                <a:moveTo>
                  <a:pt x="60396" y="29651"/>
                </a:moveTo>
                <a:lnTo>
                  <a:pt x="59780" y="30130"/>
                </a:lnTo>
                <a:cubicBezTo>
                  <a:pt x="60304" y="30815"/>
                  <a:pt x="60898" y="31477"/>
                  <a:pt x="61583" y="32161"/>
                </a:cubicBezTo>
                <a:lnTo>
                  <a:pt x="62131" y="31614"/>
                </a:lnTo>
                <a:cubicBezTo>
                  <a:pt x="61469" y="30952"/>
                  <a:pt x="60898" y="30313"/>
                  <a:pt x="60396" y="29651"/>
                </a:cubicBezTo>
                <a:close/>
                <a:moveTo>
                  <a:pt x="64093" y="33394"/>
                </a:moveTo>
                <a:lnTo>
                  <a:pt x="63614" y="33965"/>
                </a:lnTo>
                <a:cubicBezTo>
                  <a:pt x="64208" y="34490"/>
                  <a:pt x="64847" y="34992"/>
                  <a:pt x="65463" y="35471"/>
                </a:cubicBezTo>
                <a:lnTo>
                  <a:pt x="65691" y="35654"/>
                </a:lnTo>
                <a:lnTo>
                  <a:pt x="66171" y="35060"/>
                </a:lnTo>
                <a:lnTo>
                  <a:pt x="65942" y="34878"/>
                </a:lnTo>
                <a:cubicBezTo>
                  <a:pt x="65326" y="34398"/>
                  <a:pt x="64687" y="33896"/>
                  <a:pt x="64093" y="33394"/>
                </a:cubicBezTo>
                <a:close/>
                <a:moveTo>
                  <a:pt x="14882" y="33713"/>
                </a:moveTo>
                <a:cubicBezTo>
                  <a:pt x="14471" y="34512"/>
                  <a:pt x="14083" y="35311"/>
                  <a:pt x="13695" y="36110"/>
                </a:cubicBezTo>
                <a:lnTo>
                  <a:pt x="14380" y="36453"/>
                </a:lnTo>
                <a:cubicBezTo>
                  <a:pt x="14768" y="35654"/>
                  <a:pt x="15156" y="34855"/>
                  <a:pt x="15567" y="34056"/>
                </a:cubicBezTo>
                <a:lnTo>
                  <a:pt x="14882" y="33713"/>
                </a:lnTo>
                <a:close/>
                <a:moveTo>
                  <a:pt x="68248" y="36772"/>
                </a:moveTo>
                <a:lnTo>
                  <a:pt x="67746" y="37343"/>
                </a:lnTo>
                <a:cubicBezTo>
                  <a:pt x="68499" y="37982"/>
                  <a:pt x="69115" y="38575"/>
                  <a:pt x="69663" y="39146"/>
                </a:cubicBezTo>
                <a:lnTo>
                  <a:pt x="70211" y="38621"/>
                </a:lnTo>
                <a:cubicBezTo>
                  <a:pt x="69663" y="38027"/>
                  <a:pt x="69001" y="37434"/>
                  <a:pt x="68248" y="36772"/>
                </a:cubicBezTo>
                <a:close/>
                <a:moveTo>
                  <a:pt x="12531" y="38530"/>
                </a:moveTo>
                <a:cubicBezTo>
                  <a:pt x="12143" y="39420"/>
                  <a:pt x="11778" y="40219"/>
                  <a:pt x="11458" y="40995"/>
                </a:cubicBezTo>
                <a:lnTo>
                  <a:pt x="12166" y="41291"/>
                </a:lnTo>
                <a:cubicBezTo>
                  <a:pt x="12485" y="40515"/>
                  <a:pt x="12828" y="39717"/>
                  <a:pt x="13239" y="38849"/>
                </a:cubicBezTo>
                <a:lnTo>
                  <a:pt x="12531" y="38530"/>
                </a:lnTo>
                <a:close/>
                <a:moveTo>
                  <a:pt x="71945" y="40744"/>
                </a:moveTo>
                <a:lnTo>
                  <a:pt x="71306" y="41177"/>
                </a:lnTo>
                <a:cubicBezTo>
                  <a:pt x="71808" y="41908"/>
                  <a:pt x="72196" y="42661"/>
                  <a:pt x="72539" y="43460"/>
                </a:cubicBezTo>
                <a:lnTo>
                  <a:pt x="73224" y="43163"/>
                </a:lnTo>
                <a:cubicBezTo>
                  <a:pt x="72881" y="42319"/>
                  <a:pt x="72470" y="41543"/>
                  <a:pt x="71945" y="40744"/>
                </a:cubicBezTo>
                <a:close/>
                <a:moveTo>
                  <a:pt x="10500" y="43506"/>
                </a:moveTo>
                <a:cubicBezTo>
                  <a:pt x="10180" y="44396"/>
                  <a:pt x="9906" y="45263"/>
                  <a:pt x="9678" y="46085"/>
                </a:cubicBezTo>
                <a:lnTo>
                  <a:pt x="10408" y="46290"/>
                </a:lnTo>
                <a:cubicBezTo>
                  <a:pt x="10637" y="45468"/>
                  <a:pt x="10911" y="44624"/>
                  <a:pt x="11207" y="43757"/>
                </a:cubicBezTo>
                <a:lnTo>
                  <a:pt x="10500" y="43506"/>
                </a:lnTo>
                <a:close/>
                <a:moveTo>
                  <a:pt x="74000" y="45811"/>
                </a:moveTo>
                <a:lnTo>
                  <a:pt x="73246" y="45948"/>
                </a:lnTo>
                <a:cubicBezTo>
                  <a:pt x="73383" y="46701"/>
                  <a:pt x="73452" y="47454"/>
                  <a:pt x="73452" y="48253"/>
                </a:cubicBezTo>
                <a:cubicBezTo>
                  <a:pt x="73452" y="48344"/>
                  <a:pt x="73452" y="48436"/>
                  <a:pt x="73452" y="48527"/>
                </a:cubicBezTo>
                <a:lnTo>
                  <a:pt x="74205" y="48550"/>
                </a:lnTo>
                <a:cubicBezTo>
                  <a:pt x="74205" y="48436"/>
                  <a:pt x="74205" y="48344"/>
                  <a:pt x="74205" y="48253"/>
                </a:cubicBezTo>
                <a:cubicBezTo>
                  <a:pt x="74205" y="47409"/>
                  <a:pt x="74137" y="46610"/>
                  <a:pt x="74000" y="45811"/>
                </a:cubicBezTo>
                <a:close/>
                <a:moveTo>
                  <a:pt x="9039" y="48710"/>
                </a:moveTo>
                <a:cubicBezTo>
                  <a:pt x="8879" y="49623"/>
                  <a:pt x="8742" y="50513"/>
                  <a:pt x="8674" y="51403"/>
                </a:cubicBezTo>
                <a:lnTo>
                  <a:pt x="9427" y="51472"/>
                </a:lnTo>
                <a:cubicBezTo>
                  <a:pt x="9495" y="50604"/>
                  <a:pt x="9632" y="49737"/>
                  <a:pt x="9792" y="48869"/>
                </a:cubicBezTo>
                <a:lnTo>
                  <a:pt x="9039" y="48710"/>
                </a:lnTo>
                <a:close/>
                <a:moveTo>
                  <a:pt x="73155" y="51129"/>
                </a:moveTo>
                <a:cubicBezTo>
                  <a:pt x="72995" y="51951"/>
                  <a:pt x="72744" y="52795"/>
                  <a:pt x="72448" y="53640"/>
                </a:cubicBezTo>
                <a:lnTo>
                  <a:pt x="73155" y="53891"/>
                </a:lnTo>
                <a:cubicBezTo>
                  <a:pt x="73475" y="53024"/>
                  <a:pt x="73726" y="52133"/>
                  <a:pt x="73908" y="51266"/>
                </a:cubicBezTo>
                <a:lnTo>
                  <a:pt x="73155" y="51129"/>
                </a:lnTo>
                <a:close/>
                <a:moveTo>
                  <a:pt x="9336" y="54096"/>
                </a:moveTo>
                <a:lnTo>
                  <a:pt x="8560" y="54119"/>
                </a:lnTo>
                <a:cubicBezTo>
                  <a:pt x="8582" y="54736"/>
                  <a:pt x="8605" y="55352"/>
                  <a:pt x="8674" y="55968"/>
                </a:cubicBezTo>
                <a:lnTo>
                  <a:pt x="9427" y="55968"/>
                </a:lnTo>
                <a:cubicBezTo>
                  <a:pt x="9381" y="55352"/>
                  <a:pt x="9336" y="54713"/>
                  <a:pt x="9336" y="5409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6" name="Google Shape;2666;p35"/>
          <p:cNvSpPr/>
          <p:nvPr/>
        </p:nvSpPr>
        <p:spPr>
          <a:xfrm flipH="1">
            <a:off x="3425241" y="4783620"/>
            <a:ext cx="974368" cy="350334"/>
          </a:xfrm>
          <a:custGeom>
            <a:avLst/>
            <a:gdLst/>
            <a:ahLst/>
            <a:cxnLst/>
            <a:rect l="l" t="t" r="r" b="b"/>
            <a:pathLst>
              <a:path w="27985" h="10062" extrusionOk="0">
                <a:moveTo>
                  <a:pt x="14147" y="1"/>
                </a:moveTo>
                <a:cubicBezTo>
                  <a:pt x="13690" y="1"/>
                  <a:pt x="13228" y="29"/>
                  <a:pt x="12760" y="86"/>
                </a:cubicBezTo>
                <a:lnTo>
                  <a:pt x="12851" y="840"/>
                </a:lnTo>
                <a:cubicBezTo>
                  <a:pt x="13285" y="794"/>
                  <a:pt x="13719" y="771"/>
                  <a:pt x="14149" y="771"/>
                </a:cubicBezTo>
                <a:cubicBezTo>
                  <a:pt x="14580" y="771"/>
                  <a:pt x="15008" y="794"/>
                  <a:pt x="15430" y="840"/>
                </a:cubicBezTo>
                <a:lnTo>
                  <a:pt x="15499" y="86"/>
                </a:lnTo>
                <a:cubicBezTo>
                  <a:pt x="15054" y="29"/>
                  <a:pt x="14603" y="1"/>
                  <a:pt x="14147" y="1"/>
                </a:cubicBezTo>
                <a:close/>
                <a:moveTo>
                  <a:pt x="10089" y="634"/>
                </a:moveTo>
                <a:cubicBezTo>
                  <a:pt x="9245" y="908"/>
                  <a:pt x="8400" y="1251"/>
                  <a:pt x="7579" y="1661"/>
                </a:cubicBezTo>
                <a:lnTo>
                  <a:pt x="7921" y="2346"/>
                </a:lnTo>
                <a:cubicBezTo>
                  <a:pt x="8697" y="1935"/>
                  <a:pt x="9496" y="1616"/>
                  <a:pt x="10318" y="1365"/>
                </a:cubicBezTo>
                <a:lnTo>
                  <a:pt x="10089" y="634"/>
                </a:lnTo>
                <a:close/>
                <a:moveTo>
                  <a:pt x="18192" y="703"/>
                </a:moveTo>
                <a:lnTo>
                  <a:pt x="17941" y="1410"/>
                </a:lnTo>
                <a:cubicBezTo>
                  <a:pt x="18717" y="1684"/>
                  <a:pt x="19516" y="2049"/>
                  <a:pt x="20269" y="2506"/>
                </a:cubicBezTo>
                <a:lnTo>
                  <a:pt x="20657" y="1844"/>
                </a:lnTo>
                <a:cubicBezTo>
                  <a:pt x="19859" y="1388"/>
                  <a:pt x="19014" y="999"/>
                  <a:pt x="18192" y="703"/>
                </a:cubicBezTo>
                <a:close/>
                <a:moveTo>
                  <a:pt x="5273" y="3122"/>
                </a:moveTo>
                <a:cubicBezTo>
                  <a:pt x="4976" y="3328"/>
                  <a:pt x="4680" y="3579"/>
                  <a:pt x="4406" y="3807"/>
                </a:cubicBezTo>
                <a:cubicBezTo>
                  <a:pt x="3995" y="4149"/>
                  <a:pt x="3607" y="4537"/>
                  <a:pt x="3219" y="4925"/>
                </a:cubicBezTo>
                <a:lnTo>
                  <a:pt x="3767" y="5450"/>
                </a:lnTo>
                <a:cubicBezTo>
                  <a:pt x="4132" y="5085"/>
                  <a:pt x="4520" y="4720"/>
                  <a:pt x="4908" y="4378"/>
                </a:cubicBezTo>
                <a:cubicBezTo>
                  <a:pt x="5159" y="4149"/>
                  <a:pt x="5433" y="3944"/>
                  <a:pt x="5730" y="3739"/>
                </a:cubicBezTo>
                <a:lnTo>
                  <a:pt x="5273" y="3122"/>
                </a:lnTo>
                <a:close/>
                <a:moveTo>
                  <a:pt x="22894" y="3419"/>
                </a:moveTo>
                <a:lnTo>
                  <a:pt x="22392" y="3990"/>
                </a:lnTo>
                <a:cubicBezTo>
                  <a:pt x="23054" y="4537"/>
                  <a:pt x="23693" y="5154"/>
                  <a:pt x="24287" y="5793"/>
                </a:cubicBezTo>
                <a:lnTo>
                  <a:pt x="24857" y="5291"/>
                </a:lnTo>
                <a:cubicBezTo>
                  <a:pt x="24218" y="4606"/>
                  <a:pt x="23556" y="3990"/>
                  <a:pt x="22894" y="3419"/>
                </a:cubicBezTo>
                <a:close/>
                <a:moveTo>
                  <a:pt x="1484" y="6980"/>
                </a:moveTo>
                <a:cubicBezTo>
                  <a:pt x="959" y="7687"/>
                  <a:pt x="457" y="8463"/>
                  <a:pt x="1" y="9262"/>
                </a:cubicBezTo>
                <a:lnTo>
                  <a:pt x="662" y="9627"/>
                </a:lnTo>
                <a:cubicBezTo>
                  <a:pt x="1096" y="8874"/>
                  <a:pt x="1575" y="8121"/>
                  <a:pt x="2078" y="7436"/>
                </a:cubicBezTo>
                <a:lnTo>
                  <a:pt x="1484" y="6980"/>
                </a:lnTo>
                <a:close/>
                <a:moveTo>
                  <a:pt x="26546" y="7413"/>
                </a:moveTo>
                <a:lnTo>
                  <a:pt x="25907" y="7847"/>
                </a:lnTo>
                <a:cubicBezTo>
                  <a:pt x="26409" y="8532"/>
                  <a:pt x="26866" y="9262"/>
                  <a:pt x="27322" y="10061"/>
                </a:cubicBezTo>
                <a:lnTo>
                  <a:pt x="27984" y="9673"/>
                </a:lnTo>
                <a:cubicBezTo>
                  <a:pt x="27528" y="8874"/>
                  <a:pt x="27026" y="8098"/>
                  <a:pt x="26546" y="74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3" name="Google Shape;2673;p35"/>
          <p:cNvSpPr/>
          <p:nvPr/>
        </p:nvSpPr>
        <p:spPr>
          <a:xfrm flipH="1">
            <a:off x="3534916" y="4253349"/>
            <a:ext cx="210646" cy="310781"/>
          </a:xfrm>
          <a:custGeom>
            <a:avLst/>
            <a:gdLst/>
            <a:ahLst/>
            <a:cxnLst/>
            <a:rect l="l" t="t" r="r" b="b"/>
            <a:pathLst>
              <a:path w="6050" h="8926" extrusionOk="0">
                <a:moveTo>
                  <a:pt x="3014" y="1"/>
                </a:moveTo>
                <a:lnTo>
                  <a:pt x="2626" y="1256"/>
                </a:lnTo>
                <a:cubicBezTo>
                  <a:pt x="2192" y="2626"/>
                  <a:pt x="1256" y="3767"/>
                  <a:pt x="1" y="4452"/>
                </a:cubicBezTo>
                <a:cubicBezTo>
                  <a:pt x="1256" y="5159"/>
                  <a:pt x="2192" y="6301"/>
                  <a:pt x="2626" y="7670"/>
                </a:cubicBezTo>
                <a:lnTo>
                  <a:pt x="3014" y="8925"/>
                </a:lnTo>
                <a:lnTo>
                  <a:pt x="3425" y="7670"/>
                </a:lnTo>
                <a:cubicBezTo>
                  <a:pt x="3858" y="6301"/>
                  <a:pt x="4794" y="5159"/>
                  <a:pt x="6049" y="4452"/>
                </a:cubicBezTo>
                <a:cubicBezTo>
                  <a:pt x="4794" y="3767"/>
                  <a:pt x="3858" y="2626"/>
                  <a:pt x="3425" y="1256"/>
                </a:cubicBezTo>
                <a:lnTo>
                  <a:pt x="301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6" name="Google Shape;2676;p35"/>
          <p:cNvSpPr/>
          <p:nvPr/>
        </p:nvSpPr>
        <p:spPr>
          <a:xfrm flipH="1">
            <a:off x="3825781" y="4053880"/>
            <a:ext cx="123219" cy="181225"/>
          </a:xfrm>
          <a:custGeom>
            <a:avLst/>
            <a:gdLst/>
            <a:ahLst/>
            <a:cxnLst/>
            <a:rect l="l" t="t" r="r" b="b"/>
            <a:pathLst>
              <a:path w="3539" h="5205" extrusionOk="0">
                <a:moveTo>
                  <a:pt x="1758" y="1"/>
                </a:moveTo>
                <a:lnTo>
                  <a:pt x="1530" y="731"/>
                </a:lnTo>
                <a:cubicBezTo>
                  <a:pt x="1279" y="1530"/>
                  <a:pt x="731" y="2192"/>
                  <a:pt x="0" y="2603"/>
                </a:cubicBezTo>
                <a:cubicBezTo>
                  <a:pt x="731" y="3014"/>
                  <a:pt x="1279" y="3675"/>
                  <a:pt x="1530" y="4474"/>
                </a:cubicBezTo>
                <a:lnTo>
                  <a:pt x="1758" y="5205"/>
                </a:lnTo>
                <a:lnTo>
                  <a:pt x="2009" y="4474"/>
                </a:lnTo>
                <a:cubicBezTo>
                  <a:pt x="2260" y="3675"/>
                  <a:pt x="2808" y="3014"/>
                  <a:pt x="3538" y="2603"/>
                </a:cubicBezTo>
                <a:cubicBezTo>
                  <a:pt x="2808" y="2192"/>
                  <a:pt x="2260" y="1530"/>
                  <a:pt x="2009" y="731"/>
                </a:cubicBezTo>
                <a:lnTo>
                  <a:pt x="17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4" name="Google Shape;2704;p35"/>
          <p:cNvSpPr txBox="1">
            <a:spLocks noGrp="1"/>
          </p:cNvSpPr>
          <p:nvPr>
            <p:ph type="title"/>
          </p:nvPr>
        </p:nvSpPr>
        <p:spPr>
          <a:xfrm>
            <a:off x="466788" y="521720"/>
            <a:ext cx="547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B050"/>
                </a:solidFill>
              </a:rPr>
              <a:t>HELPFUL RESOURCES</a:t>
            </a:r>
          </a:p>
        </p:txBody>
      </p:sp>
      <p:sp>
        <p:nvSpPr>
          <p:cNvPr id="2705" name="Google Shape;2705;p35"/>
          <p:cNvSpPr txBox="1">
            <a:spLocks noGrp="1"/>
          </p:cNvSpPr>
          <p:nvPr>
            <p:ph type="subTitle" idx="1"/>
          </p:nvPr>
        </p:nvSpPr>
        <p:spPr>
          <a:xfrm flipH="1">
            <a:off x="3648173" y="971923"/>
            <a:ext cx="4872677" cy="4099584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/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800" b="1" u="sng">
                <a:solidFill>
                  <a:srgbClr val="00B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Developmental Milestones</a:t>
            </a:r>
            <a:endParaRPr lang="en" sz="1800" b="1" u="sng">
              <a:solidFill>
                <a:srgbClr val="00B050"/>
              </a:solidFill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" sz="1800" b="1">
              <a:solidFill>
                <a:srgbClr val="00B050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800" b="1">
                <a:solidFill>
                  <a:schemeClr val="tx2"/>
                </a:solidFill>
              </a:rPr>
              <a:t>I am ready for Kindergarten: </a:t>
            </a: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u="sng">
                <a:solidFill>
                  <a:schemeClr val="tx2"/>
                </a:solidFill>
                <a:hlinkClick r:id="rId5"/>
              </a:rPr>
              <a:t>Book</a:t>
            </a:r>
            <a:endParaRPr lang="en-US" sz="1800" u="sng">
              <a:solidFill>
                <a:schemeClr val="tx2"/>
              </a:solidFill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u="sng">
                <a:solidFill>
                  <a:schemeClr val="tx2"/>
                </a:solidFill>
                <a:hlinkClick r:id="rId6"/>
              </a:rPr>
              <a:t>Tips and resources</a:t>
            </a:r>
            <a:endParaRPr lang="en-US" sz="1800" u="sng">
              <a:solidFill>
                <a:schemeClr val="tx2"/>
              </a:solidFill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-US" sz="1800" b="1" u="sng">
              <a:solidFill>
                <a:schemeClr val="tx2"/>
              </a:solidFill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800" b="1">
                <a:solidFill>
                  <a:schemeClr val="accent1"/>
                </a:solidFill>
              </a:rPr>
              <a:t>I am Ready for Screens </a:t>
            </a:r>
            <a:r>
              <a:rPr lang="en-CA" sz="1800" b="1" u="sng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</a:t>
            </a:r>
            <a:endParaRPr lang="en-CA" sz="1800" b="1" u="sng">
              <a:solidFill>
                <a:schemeClr val="accent1"/>
              </a:solidFill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endParaRPr lang="en-CA" sz="1800" b="1">
              <a:solidFill>
                <a:schemeClr val="accent1"/>
              </a:solidFill>
            </a:endParaRPr>
          </a:p>
          <a:p>
            <a:pPr marL="1143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sz="1800" b="1" u="sng">
                <a:solidFill>
                  <a:schemeClr val="tx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 Galore</a:t>
            </a:r>
            <a:r>
              <a:rPr lang="en" sz="1800" b="1">
                <a:solidFill>
                  <a:schemeClr val="tx2"/>
                </a:solidFill>
              </a:rPr>
              <a:t>:</a:t>
            </a:r>
            <a:endParaRPr sz="1800" b="1">
              <a:solidFill>
                <a:schemeClr val="tx2"/>
              </a:solidFill>
            </a:endParaRPr>
          </a:p>
          <a:p>
            <a:pPr marL="4572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u="sng">
                <a:solidFill>
                  <a:schemeClr val="tx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 Things to do this Winter</a:t>
            </a:r>
            <a:endParaRPr sz="1800">
              <a:solidFill>
                <a:schemeClr val="tx2"/>
              </a:solidFill>
            </a:endParaRPr>
          </a:p>
          <a:p>
            <a:pPr marL="4572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u="sng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Getting Ready for Kindergarten</a:t>
            </a:r>
            <a:endParaRPr sz="1800">
              <a:solidFill>
                <a:schemeClr val="tx2"/>
              </a:solidFill>
            </a:endParaRPr>
          </a:p>
          <a:p>
            <a:pPr marL="457200" marR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u="sng">
                <a:solidFill>
                  <a:schemeClr val="tx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Age 5 Activities</a:t>
            </a:r>
            <a:endParaRPr sz="1800">
              <a:solidFill>
                <a:schemeClr val="tx2"/>
              </a:solidFill>
            </a:endParaRPr>
          </a:p>
          <a:p>
            <a:pPr marL="0" marR="50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" name="Picture 1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B5579A93-8AC6-A5FD-750E-2E5A57BE972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56" r="13048" b="1984"/>
          <a:stretch/>
        </p:blipFill>
        <p:spPr>
          <a:xfrm>
            <a:off x="168533" y="1255389"/>
            <a:ext cx="3458102" cy="35919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act">
            <a:extLst>
              <a:ext uri="{FF2B5EF4-FFF2-40B4-BE49-F238E27FC236}">
                <a16:creationId xmlns:a16="http://schemas.microsoft.com/office/drawing/2014/main" id="{A8F71A77-B12D-5AC9-0205-9992AB80D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979" y="1424211"/>
            <a:ext cx="4682216" cy="3115589"/>
          </a:xfrm>
          <a:prstGeom prst="rect">
            <a:avLst/>
          </a:prstGeom>
        </p:spPr>
      </p:pic>
      <p:sp>
        <p:nvSpPr>
          <p:cNvPr id="1780" name="Google Shape;1780;p23"/>
          <p:cNvSpPr txBox="1">
            <a:spLocks noGrp="1"/>
          </p:cNvSpPr>
          <p:nvPr>
            <p:ph type="title" idx="4294967295"/>
          </p:nvPr>
        </p:nvSpPr>
        <p:spPr>
          <a:xfrm>
            <a:off x="824530" y="752591"/>
            <a:ext cx="4086225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OUR</a:t>
            </a:r>
            <a:r>
              <a:rPr lang="en-US" b="1">
                <a:latin typeface="Montserrat SemiBold" pitchFamily="2" charset="0"/>
              </a:rPr>
              <a:t> </a:t>
            </a: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SCHOOL</a:t>
            </a:r>
          </a:p>
        </p:txBody>
      </p:sp>
      <p:sp>
        <p:nvSpPr>
          <p:cNvPr id="1782" name="Google Shape;1782;p23"/>
          <p:cNvSpPr txBox="1"/>
          <p:nvPr/>
        </p:nvSpPr>
        <p:spPr>
          <a:xfrm>
            <a:off x="744843" y="1336658"/>
            <a:ext cx="2122800" cy="24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Westmount School</a:t>
            </a:r>
            <a:endParaRPr lang="en-CA" sz="2400" b="1">
              <a:solidFill>
                <a:schemeClr val="dk2"/>
              </a:solidFill>
              <a:latin typeface="+mn-lt"/>
              <a:ea typeface="Varela"/>
              <a:cs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n-CA" sz="2400">
              <a:solidFill>
                <a:srgbClr val="434343"/>
              </a:solidFill>
              <a:latin typeface="+mn-lt"/>
              <a:ea typeface="Varela"/>
              <a:cs typeface="Varela"/>
            </a:endParaRPr>
          </a:p>
        </p:txBody>
      </p:sp>
      <p:pic>
        <p:nvPicPr>
          <p:cNvPr id="7" name="Picture 6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417CA38F-6880-3C9E-5DE8-447CCCF7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9" r="13048" b="1984"/>
          <a:stretch/>
        </p:blipFill>
        <p:spPr>
          <a:xfrm>
            <a:off x="6246839" y="2571750"/>
            <a:ext cx="2897161" cy="2571750"/>
          </a:xfrm>
          <a:prstGeom prst="rect">
            <a:avLst/>
          </a:prstGeom>
        </p:spPr>
      </p:pic>
      <p:sp>
        <p:nvSpPr>
          <p:cNvPr id="5" name="Google Shape;1782;p23">
            <a:extLst>
              <a:ext uri="{FF2B5EF4-FFF2-40B4-BE49-F238E27FC236}">
                <a16:creationId xmlns:a16="http://schemas.microsoft.com/office/drawing/2014/main" id="{C60E7871-D8B4-323F-C519-A4DEBC443733}"/>
              </a:ext>
            </a:extLst>
          </p:cNvPr>
          <p:cNvSpPr txBox="1"/>
          <p:nvPr/>
        </p:nvSpPr>
        <p:spPr>
          <a:xfrm>
            <a:off x="622832" y="3847401"/>
            <a:ext cx="2061568" cy="804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CA" sz="1800" b="1">
                <a:solidFill>
                  <a:schemeClr val="dk2"/>
                </a:solidFill>
                <a:latin typeface="+mn-lt"/>
                <a:sym typeface="Varela"/>
              </a:rPr>
              <a:t>Kindergarten Entrance/Exit</a:t>
            </a:r>
            <a:endParaRPr lang="en-US">
              <a:solidFill>
                <a:schemeClr val="dk2"/>
              </a:solidFill>
            </a:endParaRPr>
          </a:p>
          <a:p>
            <a:pPr algn="r"/>
            <a:r>
              <a:rPr lang="en-CA" sz="1800" b="1">
                <a:solidFill>
                  <a:srgbClr val="C00000"/>
                </a:solidFill>
                <a:latin typeface="Open Sans"/>
              </a:rPr>
              <a:t>The "Red" Door</a:t>
            </a:r>
          </a:p>
        </p:txBody>
      </p:sp>
      <p:pic>
        <p:nvPicPr>
          <p:cNvPr id="6" name="Picture 5" descr="Down Curved Arrow Icons - Free SVG &amp; PNG Down Curved Arrow Images - Noun  Project">
            <a:extLst>
              <a:ext uri="{FF2B5EF4-FFF2-40B4-BE49-F238E27FC236}">
                <a16:creationId xmlns:a16="http://schemas.microsoft.com/office/drawing/2014/main" id="{D7881479-34E6-C52F-0CFF-3F71B2021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80000">
            <a:off x="2003550" y="2820322"/>
            <a:ext cx="1223192" cy="1223191"/>
          </a:xfrm>
          <a:prstGeom prst="rect">
            <a:avLst/>
          </a:prstGeom>
        </p:spPr>
      </p:pic>
      <p:pic>
        <p:nvPicPr>
          <p:cNvPr id="8" name="Picture 7" descr="A logo of a wolf&#10;&#10;Description automatically generated">
            <a:extLst>
              <a:ext uri="{FF2B5EF4-FFF2-40B4-BE49-F238E27FC236}">
                <a16:creationId xmlns:a16="http://schemas.microsoft.com/office/drawing/2014/main" id="{58169681-70F4-4FB0-D207-3FCF66357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3237" y="95250"/>
            <a:ext cx="2066925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5975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CFFE6-0C79-EA86-8E58-A0FC9E74A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F94F0-5AE8-A43A-3389-ADECFA6BE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2025</a:t>
            </a: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81676466-40B6-7380-651F-CF50DA03301C}"/>
              </a:ext>
            </a:extLst>
          </p:cNvPr>
          <p:cNvSpPr txBox="1">
            <a:spLocks/>
          </p:cNvSpPr>
          <p:nvPr/>
        </p:nvSpPr>
        <p:spPr>
          <a:xfrm>
            <a:off x="628651" y="364296"/>
            <a:ext cx="439361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>
              <a:buClrTx/>
              <a:buFontTx/>
            </a:pPr>
            <a:r>
              <a:rPr lang="en-US" sz="2800">
                <a:solidFill>
                  <a:schemeClr val="tx2"/>
                </a:solidFill>
              </a:rPr>
              <a:t>How do we register?</a:t>
            </a:r>
          </a:p>
        </p:txBody>
      </p:sp>
      <p:sp>
        <p:nvSpPr>
          <p:cNvPr id="10" name="Google Shape;2421;p28">
            <a:extLst>
              <a:ext uri="{FF2B5EF4-FFF2-40B4-BE49-F238E27FC236}">
                <a16:creationId xmlns:a16="http://schemas.microsoft.com/office/drawing/2014/main" id="{97E31F8D-34F5-20A2-E68B-A09DBF2B09FA}"/>
              </a:ext>
            </a:extLst>
          </p:cNvPr>
          <p:cNvSpPr txBox="1"/>
          <p:nvPr/>
        </p:nvSpPr>
        <p:spPr>
          <a:xfrm flipH="1">
            <a:off x="628651" y="1232238"/>
            <a:ext cx="7036832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  <a:latin typeface="+mn-lt"/>
                <a:ea typeface="Didact Gothic"/>
                <a:cs typeface="Didact Gothic"/>
                <a:sym typeface="Didact Gothic"/>
              </a:rPr>
              <a:t>All registrations are completed online. </a:t>
            </a:r>
            <a:endParaRPr sz="1800" b="1">
              <a:solidFill>
                <a:schemeClr val="accent1"/>
              </a:solidFill>
              <a:latin typeface="+mn-lt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2" name="Google Shape;2421;p28">
            <a:extLst>
              <a:ext uri="{FF2B5EF4-FFF2-40B4-BE49-F238E27FC236}">
                <a16:creationId xmlns:a16="http://schemas.microsoft.com/office/drawing/2014/main" id="{472EF4C3-5E24-F172-FDB2-D3348A68DCE4}"/>
              </a:ext>
            </a:extLst>
          </p:cNvPr>
          <p:cNvSpPr txBox="1"/>
          <p:nvPr/>
        </p:nvSpPr>
        <p:spPr>
          <a:xfrm flipH="1">
            <a:off x="1200627" y="2022652"/>
            <a:ext cx="4850580" cy="258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2"/>
                </a:solidFill>
                <a:latin typeface="+mn-lt"/>
                <a:ea typeface="Didact Gothic"/>
                <a:cs typeface="Didact Gothic"/>
                <a:sym typeface="Didact Gothic"/>
              </a:rPr>
              <a:t>Proof of child’s age and residence is required to complete registration.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>
                <a:solidFill>
                  <a:schemeClr val="tx2"/>
                </a:solidFill>
                <a:latin typeface="+mn-lt"/>
                <a:ea typeface="Didact Gothic"/>
                <a:cs typeface="Didact Gothic"/>
                <a:sym typeface="Didact Gothic"/>
              </a:rPr>
            </a:br>
            <a:r>
              <a:rPr lang="en-US" sz="1800">
                <a:solidFill>
                  <a:schemeClr val="tx2"/>
                </a:solidFill>
                <a:latin typeface="+mn-lt"/>
                <a:ea typeface="Didact Gothic"/>
                <a:cs typeface="Didact Gothic"/>
                <a:sym typeface="Didact Gothic"/>
              </a:rPr>
              <a:t>Families new to FSD will need to register for an Edsembli Account.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tx2"/>
              </a:solidFill>
              <a:latin typeface="+mn-lt"/>
              <a:ea typeface="Didact Gothic"/>
              <a:cs typeface="Didact Gothic"/>
              <a:sym typeface="Didact Gothi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tx2"/>
                </a:solidFill>
                <a:latin typeface="+mn-lt"/>
                <a:ea typeface="Didact Gothic"/>
                <a:cs typeface="Didact Gothic"/>
                <a:sym typeface="Didact Gothic"/>
              </a:rPr>
              <a:t>I</a:t>
            </a:r>
            <a:r>
              <a:rPr lang="en" sz="1800">
                <a:solidFill>
                  <a:schemeClr val="tx2"/>
                </a:solidFill>
                <a:latin typeface="+mn-lt"/>
                <a:ea typeface="Didact Gothic"/>
                <a:cs typeface="Didact Gothic"/>
                <a:sym typeface="Didact Gothic"/>
              </a:rPr>
              <a:t>f you already have a Family Portal account, you can register your child through your existing portal.</a:t>
            </a:r>
            <a:endParaRPr sz="1800">
              <a:solidFill>
                <a:schemeClr val="tx2"/>
              </a:solidFill>
              <a:latin typeface="+mn-lt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3" name="Google Shape;2470;p30">
            <a:extLst>
              <a:ext uri="{FF2B5EF4-FFF2-40B4-BE49-F238E27FC236}">
                <a16:creationId xmlns:a16="http://schemas.microsoft.com/office/drawing/2014/main" id="{A347CA3E-6CC0-5B3D-9D8D-AC190298C6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832" y="2022652"/>
            <a:ext cx="2492375" cy="2192790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 descr="A qr code on a white background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DFD8C42-4B30-7356-210D-961F209956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086" t="6514" r="9054" b="26444"/>
          <a:stretch/>
        </p:blipFill>
        <p:spPr>
          <a:xfrm>
            <a:off x="7391796" y="77575"/>
            <a:ext cx="1752204" cy="183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79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C0DD7C60-21EA-53F8-0861-E91A1B717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>
            <a:extLst>
              <a:ext uri="{FF2B5EF4-FFF2-40B4-BE49-F238E27FC236}">
                <a16:creationId xmlns:a16="http://schemas.microsoft.com/office/drawing/2014/main" id="{BF28CEE0-6630-E494-510C-0CFFA9780C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4530" y="752591"/>
            <a:ext cx="7304586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KINDERGARTEN REGISTRATION</a:t>
            </a:r>
          </a:p>
        </p:txBody>
      </p:sp>
      <p:sp>
        <p:nvSpPr>
          <p:cNvPr id="1782" name="Google Shape;1782;p23">
            <a:extLst>
              <a:ext uri="{FF2B5EF4-FFF2-40B4-BE49-F238E27FC236}">
                <a16:creationId xmlns:a16="http://schemas.microsoft.com/office/drawing/2014/main" id="{A1454C29-7123-915B-1A83-9AC560130C8B}"/>
              </a:ext>
            </a:extLst>
          </p:cNvPr>
          <p:cNvSpPr txBox="1"/>
          <p:nvPr/>
        </p:nvSpPr>
        <p:spPr>
          <a:xfrm>
            <a:off x="824529" y="1633766"/>
            <a:ext cx="5726995" cy="2512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1. Register Online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solidFill>
                <a:schemeClr val="dk2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2. Help us learn more about your child</a:t>
            </a:r>
          </a:p>
          <a:p>
            <a:pPr marL="854075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	Strong Start Survey</a:t>
            </a:r>
          </a:p>
          <a:p>
            <a:pPr marL="854075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	Ages &amp; Stages Questionnaire (ASQ)</a:t>
            </a:r>
          </a:p>
          <a:p>
            <a:pPr marL="568325" lvl="0" algn="l" rtl="0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chemeClr val="dk2"/>
              </a:solidFill>
              <a:latin typeface="+mn-lt"/>
              <a:ea typeface="Varela"/>
              <a:cs typeface="Varela"/>
              <a:sym typeface="Varela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3. Ready to Learn Open House – May 16</a:t>
            </a:r>
            <a:r>
              <a:rPr lang="en-US" sz="1800" baseline="300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th</a:t>
            </a:r>
            <a:r>
              <a:rPr lang="en-US" sz="1800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 1-3pm</a:t>
            </a:r>
            <a:endParaRPr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F2B27E-4A11-BF8E-99FB-B00A9B6B05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68786" y="2468286"/>
            <a:ext cx="2675214" cy="267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1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>
          <a:extLst>
            <a:ext uri="{FF2B5EF4-FFF2-40B4-BE49-F238E27FC236}">
              <a16:creationId xmlns:a16="http://schemas.microsoft.com/office/drawing/2014/main" id="{9C187483-2572-9CBC-A419-B9C7881C9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>
            <a:extLst>
              <a:ext uri="{FF2B5EF4-FFF2-40B4-BE49-F238E27FC236}">
                <a16:creationId xmlns:a16="http://schemas.microsoft.com/office/drawing/2014/main" id="{178AC286-AFC5-7707-0F62-3AC3E2274A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4530" y="752591"/>
            <a:ext cx="6741879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Registration: NEXT STEPS</a:t>
            </a:r>
          </a:p>
        </p:txBody>
      </p:sp>
      <p:sp>
        <p:nvSpPr>
          <p:cNvPr id="1784" name="Google Shape;1784;p23">
            <a:extLst>
              <a:ext uri="{FF2B5EF4-FFF2-40B4-BE49-F238E27FC236}">
                <a16:creationId xmlns:a16="http://schemas.microsoft.com/office/drawing/2014/main" id="{0C4D32C5-7C89-47BA-1B42-108F0A185748}"/>
              </a:ext>
            </a:extLst>
          </p:cNvPr>
          <p:cNvSpPr txBox="1"/>
          <p:nvPr/>
        </p:nvSpPr>
        <p:spPr>
          <a:xfrm>
            <a:off x="618469" y="1559072"/>
            <a:ext cx="6249370" cy="250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Ready to Learn</a:t>
            </a:r>
          </a:p>
          <a:p>
            <a:r>
              <a:rPr lang="en-US" sz="1800" b="1" i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Strong Start Survey</a:t>
            </a:r>
            <a:endParaRPr lang="en-CA" sz="1800" b="1" i="1">
              <a:solidFill>
                <a:schemeClr val="dk2"/>
              </a:solidFill>
              <a:latin typeface="+mn-lt"/>
              <a:ea typeface="Varela"/>
              <a:cs typeface="Varela"/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Once you have registered you will rec</a:t>
            </a:r>
            <a:r>
              <a:rPr lang="en-CA" sz="1500" err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ei</a:t>
            </a: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ve an email from your child’s school with a link to the </a:t>
            </a:r>
            <a:r>
              <a:rPr lang="en-US" sz="1600" b="1">
                <a:solidFill>
                  <a:schemeClr val="dk2"/>
                </a:solidFill>
                <a:latin typeface="+mn-lt"/>
                <a:ea typeface="Varela"/>
                <a:cs typeface="Varela"/>
              </a:rPr>
              <a:t>Strong Start Survey. 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</a:rPr>
              <a:t>This survey is to help us get to know your child and gather information to assist in the overall planning for our kindergarten programming.</a:t>
            </a:r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F499F-CFFB-3E00-3EA7-6C427C38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16" b="-1309"/>
          <a:stretch/>
        </p:blipFill>
        <p:spPr>
          <a:xfrm>
            <a:off x="6454381" y="2642646"/>
            <a:ext cx="2613419" cy="250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96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23"/>
          <p:cNvSpPr txBox="1"/>
          <p:nvPr/>
        </p:nvSpPr>
        <p:spPr>
          <a:xfrm>
            <a:off x="824530" y="1427350"/>
            <a:ext cx="3039977" cy="296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>
                <a:solidFill>
                  <a:schemeClr val="dk2"/>
                </a:solidFill>
                <a:latin typeface="+mn-lt"/>
                <a:ea typeface="Varela"/>
                <a:cs typeface="Varela"/>
              </a:rPr>
              <a:t>Ready To Learn</a:t>
            </a:r>
            <a:br>
              <a:rPr lang="en-US" sz="1800" b="1">
                <a:solidFill>
                  <a:schemeClr val="dk2"/>
                </a:solidFill>
                <a:latin typeface="+mn-lt"/>
                <a:ea typeface="Varela"/>
                <a:cs typeface="Varela"/>
              </a:rPr>
            </a:br>
            <a:r>
              <a:rPr lang="en-US" sz="1800" b="1" i="1">
                <a:solidFill>
                  <a:schemeClr val="dk2"/>
                </a:solidFill>
                <a:latin typeface="+mn-lt"/>
                <a:ea typeface="Varela"/>
                <a:cs typeface="Varela"/>
              </a:rPr>
              <a:t>Ages &amp; Stages Questionnaire</a:t>
            </a:r>
          </a:p>
          <a:p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Parents are partners in education.</a:t>
            </a: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The next stage of getting to know your child is through the </a:t>
            </a:r>
            <a:r>
              <a:rPr lang="en-US" sz="1600" b="1">
                <a:solidFill>
                  <a:schemeClr val="dk2"/>
                </a:solidFill>
                <a:latin typeface="+mn-lt"/>
                <a:ea typeface="Varela"/>
                <a:cs typeface="Varela"/>
              </a:rPr>
              <a:t>Ages and Stages Questionnaire (ASQ)</a:t>
            </a:r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</p:txBody>
      </p:sp>
      <p:sp>
        <p:nvSpPr>
          <p:cNvPr id="2" name="Google Shape;1783;p23">
            <a:extLst>
              <a:ext uri="{FF2B5EF4-FFF2-40B4-BE49-F238E27FC236}">
                <a16:creationId xmlns:a16="http://schemas.microsoft.com/office/drawing/2014/main" id="{67258E06-EE9C-D006-6DFC-AEEDBF1B040D}"/>
              </a:ext>
            </a:extLst>
          </p:cNvPr>
          <p:cNvSpPr txBox="1"/>
          <p:nvPr/>
        </p:nvSpPr>
        <p:spPr>
          <a:xfrm>
            <a:off x="4161735" y="1343387"/>
            <a:ext cx="4982265" cy="296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>
                <a:solidFill>
                  <a:schemeClr val="dk2"/>
                </a:solidFill>
                <a:latin typeface="+mn-lt"/>
                <a:ea typeface="Varela"/>
                <a:cs typeface="Varela"/>
              </a:rPr>
              <a:t>What is the ASQ?</a:t>
            </a:r>
          </a:p>
          <a:p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The ASQ is a parent-led activity to help you answer questions in 5 domains:</a:t>
            </a:r>
          </a:p>
          <a:p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Language and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Gross Motor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Fine Motor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Personal / Social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r>
              <a:rPr lang="en-US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Questions about the ASQ?</a:t>
            </a:r>
            <a:br>
              <a:rPr lang="en-US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</a:b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Contact Dinah VanDonzel, Director of Student Learning (JK – 6) at </a:t>
            </a:r>
            <a:r>
              <a:rPr lang="en-US" sz="1500">
                <a:solidFill>
                  <a:srgbClr val="00B050"/>
                </a:solidFill>
                <a:latin typeface="+mn-lt"/>
                <a:ea typeface="Varela"/>
                <a:cs typeface="Varela"/>
                <a:sym typeface="Varela"/>
              </a:rPr>
              <a:t>StudentLearning@fsd38.ab.ca</a:t>
            </a:r>
            <a:endParaRPr lang="en-US" sz="1500" b="1">
              <a:solidFill>
                <a:srgbClr val="00B050"/>
              </a:solidFill>
              <a:latin typeface="+mn-lt"/>
              <a:ea typeface="Varela"/>
              <a:cs typeface="Varela"/>
              <a:sym typeface="Varela"/>
            </a:endParaRPr>
          </a:p>
          <a:p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</p:txBody>
      </p:sp>
      <p:sp>
        <p:nvSpPr>
          <p:cNvPr id="3" name="Google Shape;1780;p23">
            <a:extLst>
              <a:ext uri="{FF2B5EF4-FFF2-40B4-BE49-F238E27FC236}">
                <a16:creationId xmlns:a16="http://schemas.microsoft.com/office/drawing/2014/main" id="{A4497955-3F23-4006-CDEA-922097E0FFF8}"/>
              </a:ext>
            </a:extLst>
          </p:cNvPr>
          <p:cNvSpPr txBox="1">
            <a:spLocks/>
          </p:cNvSpPr>
          <p:nvPr/>
        </p:nvSpPr>
        <p:spPr>
          <a:xfrm>
            <a:off x="824530" y="752591"/>
            <a:ext cx="6741879" cy="42862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Registration: NEXT STEPS</a:t>
            </a:r>
          </a:p>
        </p:txBody>
      </p:sp>
    </p:spTree>
    <p:extLst>
      <p:ext uri="{BB962C8B-B14F-4D97-AF65-F5344CB8AC3E}">
        <p14:creationId xmlns:p14="http://schemas.microsoft.com/office/powerpoint/2010/main" val="4035484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 idx="4294967295"/>
          </p:nvPr>
        </p:nvSpPr>
        <p:spPr>
          <a:xfrm>
            <a:off x="514968" y="538278"/>
            <a:ext cx="4086225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NEXT STEPS</a:t>
            </a:r>
          </a:p>
        </p:txBody>
      </p:sp>
      <p:sp>
        <p:nvSpPr>
          <p:cNvPr id="1782" name="Google Shape;1782;p23"/>
          <p:cNvSpPr txBox="1"/>
          <p:nvPr/>
        </p:nvSpPr>
        <p:spPr>
          <a:xfrm>
            <a:off x="345478" y="1082649"/>
            <a:ext cx="3074926" cy="3206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Registration</a:t>
            </a:r>
            <a:endParaRPr sz="1800" b="1">
              <a:solidFill>
                <a:schemeClr val="dk2"/>
              </a:solidFill>
              <a:latin typeface="+mn-lt"/>
              <a:ea typeface="Varela"/>
              <a:cs typeface="Varela"/>
              <a:sym typeface="Varela"/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Registering</a:t>
            </a:r>
            <a:r>
              <a:rPr lang="en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 early</a:t>
            </a: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 allows us to  determine class schedules and staffing for our  Kindergarten programs – </a:t>
            </a:r>
            <a:r>
              <a:rPr lang="en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Full Time and Part Time. </a:t>
            </a:r>
            <a:endParaRPr sz="1500" b="1">
              <a:solidFill>
                <a:schemeClr val="tx1"/>
              </a:solidFill>
              <a:latin typeface="+mn-lt"/>
              <a:ea typeface="Varela"/>
              <a:cs typeface="Varela"/>
            </a:endParaRPr>
          </a:p>
        </p:txBody>
      </p:sp>
      <p:sp>
        <p:nvSpPr>
          <p:cNvPr id="1784" name="Google Shape;1784;p23"/>
          <p:cNvSpPr txBox="1"/>
          <p:nvPr/>
        </p:nvSpPr>
        <p:spPr>
          <a:xfrm>
            <a:off x="3915139" y="961628"/>
            <a:ext cx="4875623" cy="364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Ready to Learn Open House </a:t>
            </a:r>
          </a:p>
          <a:p>
            <a:pPr>
              <a:spcBef>
                <a:spcPts val="1600"/>
              </a:spcBef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This spring, our school will be hosting a Ready to Learn Open House on </a:t>
            </a:r>
            <a:r>
              <a:rPr lang="en-US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Friday, May 16th, 2025, between 1:00 – 3:00 PM.</a:t>
            </a:r>
          </a:p>
          <a:p>
            <a:pPr>
              <a:spcBef>
                <a:spcPts val="1600"/>
              </a:spcBef>
            </a:pPr>
            <a:r>
              <a:rPr lang="en-US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(TIME SLOTS will be communicated). </a:t>
            </a:r>
            <a:endParaRPr lang="en-US" sz="1500" b="1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>
              <a:spcBef>
                <a:spcPts val="1600"/>
              </a:spcBef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Please bring any </a:t>
            </a:r>
            <a:r>
              <a:rPr lang="en-US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documentation or assessments</a:t>
            </a: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 about your child on this day. </a:t>
            </a: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>
              <a:spcBef>
                <a:spcPts val="1600"/>
              </a:spcBef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This time slot will be for you and your child to meet our teachers, become acquainted with the school, and allow us the opportunity to observe your child in a learning environment. </a:t>
            </a:r>
            <a:r>
              <a:rPr lang="en-US" sz="15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More information to come! </a:t>
            </a:r>
            <a:endParaRPr lang="en-US" sz="1500" b="1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pic>
        <p:nvPicPr>
          <p:cNvPr id="7" name="Picture 6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417CA38F-6880-3C9E-5DE8-447CCCF7B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9" r="13048" b="1984"/>
          <a:stretch/>
        </p:blipFill>
        <p:spPr>
          <a:xfrm>
            <a:off x="-54308" y="2990380"/>
            <a:ext cx="2613419" cy="23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20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 idx="4294967295"/>
          </p:nvPr>
        </p:nvSpPr>
        <p:spPr>
          <a:xfrm>
            <a:off x="724745" y="625889"/>
            <a:ext cx="6633077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tx2"/>
                </a:solidFill>
                <a:latin typeface="Montserrat SemiBold" pitchFamily="2" charset="0"/>
              </a:rPr>
              <a:t>WHAT TO EXPECT FROM US</a:t>
            </a:r>
          </a:p>
        </p:txBody>
      </p:sp>
      <p:sp>
        <p:nvSpPr>
          <p:cNvPr id="1782" name="Google Shape;1782;p23"/>
          <p:cNvSpPr txBox="1"/>
          <p:nvPr/>
        </p:nvSpPr>
        <p:spPr>
          <a:xfrm>
            <a:off x="724745" y="1738591"/>
            <a:ext cx="2818555" cy="3806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Confirmation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Registration confirmation</a:t>
            </a:r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Strong Start Survey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ASQ</a:t>
            </a:r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Program confirmation</a:t>
            </a:r>
            <a:b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</a:br>
            <a:endParaRPr lang="en" sz="1500">
              <a:solidFill>
                <a:schemeClr val="tx1"/>
              </a:solidFill>
              <a:highlight>
                <a:srgbClr val="FFFF00"/>
              </a:highlight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1783" name="Google Shape;1783;p23"/>
          <p:cNvSpPr txBox="1"/>
          <p:nvPr/>
        </p:nvSpPr>
        <p:spPr>
          <a:xfrm>
            <a:off x="3543300" y="1728276"/>
            <a:ext cx="2259614" cy="341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Invitation</a:t>
            </a:r>
            <a:endParaRPr sz="1800" b="1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285750" lvl="0" indent="-285750" algn="l" rtl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Ready to Learn Open House</a:t>
            </a:r>
            <a:b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</a:b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1784" name="Google Shape;1784;p23"/>
          <p:cNvSpPr txBox="1"/>
          <p:nvPr/>
        </p:nvSpPr>
        <p:spPr>
          <a:xfrm>
            <a:off x="6148792" y="1728276"/>
            <a:ext cx="2472677" cy="252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Welcome</a:t>
            </a:r>
            <a:endParaRPr sz="1800" b="1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285750" lvl="0" indent="-285750" algn="l" rtl="0"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A note from your child’s teacher and what to expect in the classroom.</a:t>
            </a:r>
          </a:p>
          <a:p>
            <a:pPr marL="285750" lvl="0" indent="-285750" algn="l" rtl="0"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Information for the first day of school</a:t>
            </a:r>
            <a:endParaRPr sz="1500" b="1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2" name="Google Shape;1783;p23">
            <a:extLst>
              <a:ext uri="{FF2B5EF4-FFF2-40B4-BE49-F238E27FC236}">
                <a16:creationId xmlns:a16="http://schemas.microsoft.com/office/drawing/2014/main" id="{69120523-4DFE-7ABB-02DB-796351F5EA81}"/>
              </a:ext>
            </a:extLst>
          </p:cNvPr>
          <p:cNvSpPr txBox="1"/>
          <p:nvPr/>
        </p:nvSpPr>
        <p:spPr>
          <a:xfrm>
            <a:off x="724745" y="1182240"/>
            <a:ext cx="7756762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Communications are sent to the email used at registration</a:t>
            </a:r>
            <a:endParaRPr lang="en-US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2B4FDA-D894-56B5-3450-9B58FF6978C1}"/>
              </a:ext>
            </a:extLst>
          </p:cNvPr>
          <p:cNvSpPr txBox="1"/>
          <p:nvPr/>
        </p:nvSpPr>
        <p:spPr>
          <a:xfrm>
            <a:off x="727428" y="4517611"/>
            <a:ext cx="7975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" i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Full time Kindergarten is subject to enrollment capacity by April 30</a:t>
            </a:r>
            <a:endParaRPr lang="en-CA" sz="1200" i="1"/>
          </a:p>
        </p:txBody>
      </p:sp>
    </p:spTree>
    <p:extLst>
      <p:ext uri="{BB962C8B-B14F-4D97-AF65-F5344CB8AC3E}">
        <p14:creationId xmlns:p14="http://schemas.microsoft.com/office/powerpoint/2010/main" val="153209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 idx="4294967295"/>
          </p:nvPr>
        </p:nvSpPr>
        <p:spPr>
          <a:xfrm>
            <a:off x="824530" y="752591"/>
            <a:ext cx="6633077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tx2"/>
                </a:solidFill>
                <a:latin typeface="Montserrat SemiBold" pitchFamily="2" charset="0"/>
              </a:rPr>
              <a:t>THANK YOU</a:t>
            </a:r>
          </a:p>
        </p:txBody>
      </p:sp>
      <p:sp>
        <p:nvSpPr>
          <p:cNvPr id="1782" name="Google Shape;1782;p23"/>
          <p:cNvSpPr txBox="1"/>
          <p:nvPr/>
        </p:nvSpPr>
        <p:spPr>
          <a:xfrm>
            <a:off x="744842" y="1336657"/>
            <a:ext cx="2549945" cy="341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Explore More</a:t>
            </a:r>
            <a:endParaRPr sz="1800" b="1">
              <a:solidFill>
                <a:schemeClr val="accent1"/>
              </a:solidFill>
              <a:latin typeface="+mn-lt"/>
              <a:ea typeface="Varela"/>
              <a:cs typeface="Varela"/>
              <a:sym typeface="Varela"/>
            </a:endParaRPr>
          </a:p>
          <a:p>
            <a:r>
              <a:rPr lang="en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We welcome you to explore our division and school websites at to learn more about our philosophy and learning opportunities.</a:t>
            </a:r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endParaRPr lang="en" sz="1500">
              <a:solidFill>
                <a:schemeClr val="tx1"/>
              </a:solidFill>
              <a:latin typeface="Open Sans"/>
            </a:endParaRPr>
          </a:p>
          <a:p>
            <a:r>
              <a:rPr lang="en" sz="1200" b="1">
                <a:solidFill>
                  <a:schemeClr val="tx1"/>
                </a:solidFill>
                <a:hlinkClick r:id="rId3"/>
              </a:rPr>
              <a:t>www.foothillsschooldivision.ca</a:t>
            </a:r>
            <a:r>
              <a:rPr lang="en" sz="1200" b="1">
                <a:solidFill>
                  <a:schemeClr val="tx1"/>
                </a:solidFill>
              </a:rPr>
              <a:t> </a:t>
            </a:r>
          </a:p>
          <a:p>
            <a:r>
              <a:rPr lang="en" sz="1200" b="1">
                <a:solidFill>
                  <a:schemeClr val="tx1"/>
                </a:solidFill>
                <a:ea typeface="Varela"/>
                <a:hlinkClick r:id="rId4"/>
              </a:rPr>
              <a:t>www.foothillsschooldivision.ca/westmount</a:t>
            </a:r>
            <a:r>
              <a:rPr lang="en" sz="1200" b="1">
                <a:solidFill>
                  <a:schemeClr val="tx1"/>
                </a:solidFill>
                <a:ea typeface="Varela"/>
              </a:rPr>
              <a:t> </a:t>
            </a:r>
            <a:endParaRPr lang="en" sz="1200" b="1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" sz="1500">
              <a:solidFill>
                <a:schemeClr val="tx1"/>
              </a:solidFill>
              <a:latin typeface="Open Sans"/>
            </a:endParaRPr>
          </a:p>
        </p:txBody>
      </p:sp>
      <p:sp>
        <p:nvSpPr>
          <p:cNvPr id="1783" name="Google Shape;1783;p23"/>
          <p:cNvSpPr txBox="1"/>
          <p:nvPr/>
        </p:nvSpPr>
        <p:spPr>
          <a:xfrm>
            <a:off x="3482580" y="1336657"/>
            <a:ext cx="2989007" cy="341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Contact Us</a:t>
            </a:r>
            <a:endParaRPr sz="1800" b="1">
              <a:solidFill>
                <a:schemeClr val="accent1"/>
              </a:solidFill>
              <a:latin typeface="+mn-lt"/>
              <a:ea typeface="Varela"/>
              <a:cs typeface="Varela"/>
              <a:sym typeface="Varela"/>
            </a:endParaRPr>
          </a:p>
          <a:p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Sherry </a:t>
            </a:r>
            <a:r>
              <a:rPr lang="en-US" sz="1500" err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Opas</a:t>
            </a: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, Principal</a:t>
            </a:r>
            <a:br>
              <a:rPr lang="en-US" sz="1500">
                <a:latin typeface="+mn-lt"/>
                <a:ea typeface="Varela"/>
                <a:cs typeface="Varela"/>
              </a:rPr>
            </a:b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OpasS@fsd38.ab.ca</a:t>
            </a: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</a:rPr>
              <a:t>Brad Skeet, Vice Principal</a:t>
            </a:r>
          </a:p>
          <a:p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SkeetB@fsd38.ab.ca</a:t>
            </a: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westmount@fsd38.ab.ca</a:t>
            </a: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r>
              <a:rPr lang="en-US" sz="1500">
                <a:solidFill>
                  <a:schemeClr val="tx1"/>
                </a:solidFill>
              </a:rPr>
              <a:t>(403) 995-4824</a:t>
            </a:r>
            <a:endParaRPr lang="en-US">
              <a:solidFill>
                <a:schemeClr val="tx1"/>
              </a:solidFill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endParaRPr lang="en-US" sz="1500">
              <a:solidFill>
                <a:schemeClr val="tx1"/>
              </a:solidFill>
              <a:highlight>
                <a:srgbClr val="FFFF00"/>
              </a:highlight>
              <a:latin typeface="+mn-lt"/>
              <a:ea typeface="Varela"/>
              <a:cs typeface="Varela"/>
            </a:endParaRPr>
          </a:p>
        </p:txBody>
      </p:sp>
      <p:pic>
        <p:nvPicPr>
          <p:cNvPr id="7" name="Picture 6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417CA38F-6880-3C9E-5DE8-447CCCF7BE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9" r="13048" b="1984"/>
          <a:stretch/>
        </p:blipFill>
        <p:spPr>
          <a:xfrm>
            <a:off x="6471588" y="2890075"/>
            <a:ext cx="2613419" cy="2319878"/>
          </a:xfrm>
          <a:prstGeom prst="rect">
            <a:avLst/>
          </a:prstGeom>
        </p:spPr>
      </p:pic>
      <p:sp>
        <p:nvSpPr>
          <p:cNvPr id="2" name="Google Shape;1783;p23">
            <a:extLst>
              <a:ext uri="{FF2B5EF4-FFF2-40B4-BE49-F238E27FC236}">
                <a16:creationId xmlns:a16="http://schemas.microsoft.com/office/drawing/2014/main" id="{EDF9035B-E934-6B6F-A24E-F6BD28E1D752}"/>
              </a:ext>
            </a:extLst>
          </p:cNvPr>
          <p:cNvSpPr txBox="1"/>
          <p:nvPr/>
        </p:nvSpPr>
        <p:spPr>
          <a:xfrm>
            <a:off x="6283793" y="1336657"/>
            <a:ext cx="2989007" cy="341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Follow Us</a:t>
            </a:r>
            <a:endParaRPr lang="en-US" sz="1800" b="1">
              <a:solidFill>
                <a:schemeClr val="accent1"/>
              </a:solidFill>
              <a:latin typeface="+mn-lt"/>
              <a:ea typeface="Varela"/>
              <a:cs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Instagram: @</a:t>
            </a:r>
            <a:r>
              <a:rPr lang="en-US" sz="1500">
                <a:solidFill>
                  <a:schemeClr val="tx1"/>
                </a:solidFill>
                <a:latin typeface="Open Sans"/>
                <a:ea typeface="Varela"/>
                <a:sym typeface="Varela"/>
              </a:rPr>
              <a:t>WestmountFSD</a:t>
            </a:r>
            <a:endParaRPr lang="en-US" sz="1500">
              <a:solidFill>
                <a:schemeClr val="tx1"/>
              </a:solidFill>
              <a:latin typeface="Open Sans"/>
              <a:ea typeface="Varela"/>
            </a:endParaRPr>
          </a:p>
        </p:txBody>
      </p:sp>
    </p:spTree>
    <p:extLst>
      <p:ext uri="{BB962C8B-B14F-4D97-AF65-F5344CB8AC3E}">
        <p14:creationId xmlns:p14="http://schemas.microsoft.com/office/powerpoint/2010/main" val="2761547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 idx="4294967295"/>
          </p:nvPr>
        </p:nvSpPr>
        <p:spPr>
          <a:xfrm>
            <a:off x="824530" y="752591"/>
            <a:ext cx="4086225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OUR</a:t>
            </a:r>
            <a:r>
              <a:rPr lang="en-US" b="1">
                <a:latin typeface="Montserrat SemiBold" pitchFamily="2" charset="0"/>
              </a:rPr>
              <a:t> </a:t>
            </a:r>
            <a:r>
              <a:rPr lang="en-US" b="1">
                <a:solidFill>
                  <a:schemeClr val="accent1"/>
                </a:solidFill>
                <a:latin typeface="Montserrat SemiBold" pitchFamily="2" charset="0"/>
              </a:rPr>
              <a:t>PRIORITIES</a:t>
            </a:r>
          </a:p>
        </p:txBody>
      </p:sp>
      <p:sp>
        <p:nvSpPr>
          <p:cNvPr id="1782" name="Google Shape;1782;p23"/>
          <p:cNvSpPr txBox="1"/>
          <p:nvPr/>
        </p:nvSpPr>
        <p:spPr>
          <a:xfrm>
            <a:off x="744843" y="1336658"/>
            <a:ext cx="2122800" cy="24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Engagement for each learner</a:t>
            </a:r>
            <a:endParaRPr sz="1800" b="1">
              <a:solidFill>
                <a:schemeClr val="dk2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434343"/>
                </a:solidFill>
                <a:latin typeface="+mn-lt"/>
                <a:ea typeface="Varela"/>
                <a:cs typeface="Varela"/>
                <a:sym typeface="Varela"/>
              </a:rPr>
              <a:t>Ensure and maintain division-wide engagement that is timely, meaningful and collaborative with all learners and communities. </a:t>
            </a:r>
            <a:endParaRPr sz="1500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1783" name="Google Shape;1783;p23"/>
          <p:cNvSpPr txBox="1"/>
          <p:nvPr/>
        </p:nvSpPr>
        <p:spPr>
          <a:xfrm>
            <a:off x="3430500" y="1336808"/>
            <a:ext cx="2283000" cy="1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Support for each learner</a:t>
            </a:r>
            <a:endParaRPr sz="1800" b="1">
              <a:solidFill>
                <a:schemeClr val="dk2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rgbClr val="434343"/>
                </a:solidFill>
                <a:latin typeface="+mn-lt"/>
                <a:ea typeface="Varela"/>
                <a:cs typeface="Varela"/>
                <a:sym typeface="Varela"/>
              </a:rPr>
              <a:t>Ensure and maintain division-wide learning environments that are welcoming, caring, respectful, safe and inclusive. </a:t>
            </a:r>
            <a:endParaRPr sz="1500" b="1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1784" name="Google Shape;1784;p23"/>
          <p:cNvSpPr txBox="1"/>
          <p:nvPr/>
        </p:nvSpPr>
        <p:spPr>
          <a:xfrm>
            <a:off x="6012077" y="1336658"/>
            <a:ext cx="2331000" cy="15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  <a:latin typeface="+mn-lt"/>
                <a:ea typeface="Varela"/>
                <a:cs typeface="Varela"/>
                <a:sym typeface="Varela"/>
              </a:rPr>
              <a:t>Success for each learner</a:t>
            </a:r>
            <a:endParaRPr sz="1800" b="1">
              <a:solidFill>
                <a:schemeClr val="dk2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434343"/>
                </a:solidFill>
                <a:latin typeface="+mn-lt"/>
                <a:ea typeface="Varela"/>
                <a:cs typeface="Varela"/>
                <a:sym typeface="Varela"/>
              </a:rPr>
              <a:t>Ensure and maintain division-wide excellence in teaching, learning and leadership.</a:t>
            </a:r>
            <a:endParaRPr sz="1500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pic>
        <p:nvPicPr>
          <p:cNvPr id="7" name="Picture 6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417CA38F-6880-3C9E-5DE8-447CCCF7B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9" r="13048" b="1984"/>
          <a:stretch/>
        </p:blipFill>
        <p:spPr>
          <a:xfrm>
            <a:off x="6471588" y="2890075"/>
            <a:ext cx="2613419" cy="23198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64CB73-08B0-642C-CEDF-5C52C424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612A2-D0A2-23FB-3B23-5C662DC44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2" y="-94617"/>
            <a:ext cx="9136578" cy="51476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49" name="Rectangle 2448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BCCDA39-09DC-15FB-BFB8-7CD040ED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4045020" cy="99417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At what age can my child start school?</a:t>
            </a:r>
          </a:p>
        </p:txBody>
      </p:sp>
      <p:sp>
        <p:nvSpPr>
          <p:cNvPr id="2451" name="Freeform: Shape 2450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8992" y="0"/>
            <a:ext cx="866357" cy="468771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53" name="Oval 2452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6138" y="2567969"/>
            <a:ext cx="405617" cy="405616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Badge 5 with solid fill">
            <a:extLst>
              <a:ext uri="{FF2B5EF4-FFF2-40B4-BE49-F238E27FC236}">
                <a16:creationId xmlns:a16="http://schemas.microsoft.com/office/drawing/2014/main" id="{D1D5C45B-1985-4F28-300E-AF634FB1C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6377" y="1806797"/>
            <a:ext cx="2195557" cy="219555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2455" name="Freeform: Shape 2454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2201" y="0"/>
            <a:ext cx="1550211" cy="1216410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457" name="Straight Connector 2456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4058" y="770929"/>
            <a:ext cx="0" cy="1198281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" name="Freeform: Shape 2458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5592435" y="3875011"/>
            <a:ext cx="1376793" cy="1518589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61" name="Freeform: Shape 2460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7145" y="4525346"/>
            <a:ext cx="1493298" cy="618154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63" name="Freeform: Shape 2462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8772" y="4139397"/>
            <a:ext cx="1005228" cy="1004103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Google Shape;2444;p29">
            <a:extLst>
              <a:ext uri="{FF2B5EF4-FFF2-40B4-BE49-F238E27FC236}">
                <a16:creationId xmlns:a16="http://schemas.microsoft.com/office/drawing/2014/main" id="{2EC0DBA8-5582-5B93-A77A-E422563E4506}"/>
              </a:ext>
            </a:extLst>
          </p:cNvPr>
          <p:cNvSpPr txBox="1"/>
          <p:nvPr/>
        </p:nvSpPr>
        <p:spPr>
          <a:xfrm>
            <a:off x="271646" y="3881844"/>
            <a:ext cx="4045020" cy="82306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>
                <a:latin typeface="+mn-lt"/>
                <a:sym typeface="Varela"/>
              </a:rPr>
              <a:t>Join us if your child turns </a:t>
            </a:r>
            <a:r>
              <a:rPr lang="en-US" b="1">
                <a:latin typeface="+mn-lt"/>
                <a:sym typeface="Varela"/>
              </a:rPr>
              <a:t>5</a:t>
            </a:r>
            <a:r>
              <a:rPr lang="en-US">
                <a:latin typeface="+mn-lt"/>
                <a:sym typeface="Varela"/>
              </a:rPr>
              <a:t> on or before December 31, 2025</a:t>
            </a:r>
          </a:p>
          <a:p>
            <a: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>
                <a:latin typeface="+mn-lt"/>
                <a:sym typeface="Varela"/>
              </a:rPr>
              <a:t>(Born in 2020)</a:t>
            </a:r>
          </a:p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sym typeface="Varel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0EE101-1D0E-0669-22F0-59419F458DF5}"/>
              </a:ext>
            </a:extLst>
          </p:cNvPr>
          <p:cNvSpPr/>
          <p:nvPr/>
        </p:nvSpPr>
        <p:spPr>
          <a:xfrm>
            <a:off x="4701865" y="1268016"/>
            <a:ext cx="3923920" cy="3436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421;p28">
            <a:extLst>
              <a:ext uri="{FF2B5EF4-FFF2-40B4-BE49-F238E27FC236}">
                <a16:creationId xmlns:a16="http://schemas.microsoft.com/office/drawing/2014/main" id="{9A761C86-F2C4-E917-5D0C-14C514810530}"/>
              </a:ext>
            </a:extLst>
          </p:cNvPr>
          <p:cNvSpPr txBox="1"/>
          <p:nvPr/>
        </p:nvSpPr>
        <p:spPr>
          <a:xfrm flipH="1">
            <a:off x="1082827" y="1356989"/>
            <a:ext cx="242266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accent1"/>
                </a:solidFill>
                <a:latin typeface="Didact Gothic"/>
                <a:ea typeface="Didact Gothic"/>
                <a:cs typeface="Didact Gothic"/>
                <a:sym typeface="Didact Gothic"/>
              </a:rPr>
              <a:t>KINDERGARTEN</a:t>
            </a:r>
            <a:endParaRPr sz="2500" b="1">
              <a:solidFill>
                <a:schemeClr val="accent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2" name="Graphic 11" descr="Badge 4 with solid fill">
            <a:extLst>
              <a:ext uri="{FF2B5EF4-FFF2-40B4-BE49-F238E27FC236}">
                <a16:creationId xmlns:a16="http://schemas.microsoft.com/office/drawing/2014/main" id="{D926A78B-37DE-8D36-BA57-C83B23602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626766" y="1806798"/>
            <a:ext cx="2195557" cy="219555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3" name="Google Shape;2444;p29">
            <a:extLst>
              <a:ext uri="{FF2B5EF4-FFF2-40B4-BE49-F238E27FC236}">
                <a16:creationId xmlns:a16="http://schemas.microsoft.com/office/drawing/2014/main" id="{96792DEC-B4C0-B398-532D-089D0253B8F3}"/>
              </a:ext>
            </a:extLst>
          </p:cNvPr>
          <p:cNvSpPr txBox="1"/>
          <p:nvPr/>
        </p:nvSpPr>
        <p:spPr>
          <a:xfrm>
            <a:off x="4702034" y="3885057"/>
            <a:ext cx="4045020" cy="82306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 lnSpcReduction="10000"/>
          </a:bodyPr>
          <a:lstStyle/>
          <a:p>
            <a: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>
                <a:latin typeface="+mn-lt"/>
                <a:sym typeface="Varela"/>
              </a:rPr>
              <a:t>Join us if your child turns </a:t>
            </a:r>
            <a:r>
              <a:rPr lang="en-US" b="1">
                <a:latin typeface="+mn-lt"/>
                <a:sym typeface="Varela"/>
              </a:rPr>
              <a:t>4</a:t>
            </a:r>
            <a:r>
              <a:rPr lang="en-US">
                <a:latin typeface="+mn-lt"/>
                <a:sym typeface="Varela"/>
              </a:rPr>
              <a:t> on or before December 31, 2025</a:t>
            </a:r>
          </a:p>
          <a:p>
            <a: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</a:pPr>
            <a:r>
              <a:rPr lang="en-US">
                <a:latin typeface="+mn-lt"/>
                <a:sym typeface="Varela"/>
              </a:rPr>
              <a:t>(Born in 2021)</a:t>
            </a:r>
          </a:p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>
              <a:latin typeface="+mn-lt"/>
              <a:sym typeface="Varela"/>
            </a:endParaRPr>
          </a:p>
        </p:txBody>
      </p:sp>
      <p:sp>
        <p:nvSpPr>
          <p:cNvPr id="14" name="Google Shape;2421;p28">
            <a:extLst>
              <a:ext uri="{FF2B5EF4-FFF2-40B4-BE49-F238E27FC236}">
                <a16:creationId xmlns:a16="http://schemas.microsoft.com/office/drawing/2014/main" id="{325D8AEB-F721-1594-BD14-73016D41ADD5}"/>
              </a:ext>
            </a:extLst>
          </p:cNvPr>
          <p:cNvSpPr txBox="1"/>
          <p:nvPr/>
        </p:nvSpPr>
        <p:spPr>
          <a:xfrm flipH="1">
            <a:off x="5313886" y="1365699"/>
            <a:ext cx="2829737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chemeClr val="tx2"/>
                </a:solidFill>
                <a:latin typeface="Didact Gothic"/>
                <a:ea typeface="Didact Gothic"/>
                <a:cs typeface="Didact Gothic"/>
                <a:sym typeface="Didact Gothic"/>
              </a:rPr>
              <a:t>JR. KINDERGARTEN</a:t>
            </a:r>
            <a:endParaRPr sz="2500" b="1">
              <a:solidFill>
                <a:schemeClr val="tx2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23"/>
          <p:cNvSpPr txBox="1">
            <a:spLocks noGrp="1"/>
          </p:cNvSpPr>
          <p:nvPr>
            <p:ph type="title" idx="4294967295"/>
          </p:nvPr>
        </p:nvSpPr>
        <p:spPr>
          <a:xfrm>
            <a:off x="810068" y="609400"/>
            <a:ext cx="6633077" cy="42862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tx2"/>
                </a:solidFill>
                <a:latin typeface="Montserrat SemiBold" pitchFamily="2" charset="0"/>
              </a:rPr>
              <a:t>OUR KINDERGARTEN PROGRAM</a:t>
            </a:r>
          </a:p>
        </p:txBody>
      </p:sp>
      <p:sp>
        <p:nvSpPr>
          <p:cNvPr id="1782" name="Google Shape;1782;p23"/>
          <p:cNvSpPr txBox="1"/>
          <p:nvPr/>
        </p:nvSpPr>
        <p:spPr>
          <a:xfrm>
            <a:off x="810068" y="1623408"/>
            <a:ext cx="2068830" cy="1553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Schedule</a:t>
            </a:r>
            <a:endParaRPr sz="1800" b="1">
              <a:solidFill>
                <a:schemeClr val="accent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Full Time* &amp; Part Time availability</a:t>
            </a:r>
            <a:endParaRPr lang="en" sz="1500">
              <a:solidFill>
                <a:schemeClr val="tx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lang="en" sz="1500">
              <a:solidFill>
                <a:srgbClr val="434343"/>
              </a:solidFill>
              <a:latin typeface="+mn-lt"/>
              <a:ea typeface="Varela"/>
              <a:cs typeface="Varela"/>
              <a:sym typeface="Varela"/>
            </a:endParaRPr>
          </a:p>
        </p:txBody>
      </p:sp>
      <p:sp>
        <p:nvSpPr>
          <p:cNvPr id="1783" name="Google Shape;1783;p23"/>
          <p:cNvSpPr txBox="1"/>
          <p:nvPr/>
        </p:nvSpPr>
        <p:spPr>
          <a:xfrm>
            <a:off x="3111210" y="1623408"/>
            <a:ext cx="2328055" cy="341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Fees</a:t>
            </a:r>
            <a:endParaRPr sz="1800" b="1">
              <a:solidFill>
                <a:schemeClr val="accent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Full Time Kindergarten: $250/month</a:t>
            </a: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Part Time Kindergarten:</a:t>
            </a:r>
            <a:br>
              <a:rPr lang="en-US" sz="1500">
                <a:latin typeface="+mn-lt"/>
                <a:ea typeface="Varela"/>
                <a:cs typeface="Varela"/>
              </a:rPr>
            </a:b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$30/year</a:t>
            </a:r>
            <a:endParaRPr lang="en-US" sz="1500">
              <a:solidFill>
                <a:schemeClr val="tx1"/>
              </a:solidFill>
              <a:latin typeface="+mn-lt"/>
              <a:ea typeface="Varela"/>
              <a:cs typeface="Varela"/>
            </a:endParaRPr>
          </a:p>
          <a:p>
            <a:pPr>
              <a:spcBef>
                <a:spcPts val="1600"/>
              </a:spcBef>
              <a:spcAft>
                <a:spcPts val="1600"/>
              </a:spcAft>
            </a:pPr>
            <a:r>
              <a:rPr lang="en-US" sz="1050" i="1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Part Time Kindergarten is funded by the province. Fees for Full Time cover the salaries and materials associated with the unfunded portion. </a:t>
            </a:r>
            <a:endParaRPr lang="en-US" sz="1050" i="1">
              <a:solidFill>
                <a:schemeClr val="tx1"/>
              </a:solidFill>
              <a:latin typeface="+mn-lt"/>
              <a:ea typeface="Varela"/>
              <a:cs typeface="Varela"/>
            </a:endParaRPr>
          </a:p>
        </p:txBody>
      </p:sp>
      <p:sp>
        <p:nvSpPr>
          <p:cNvPr id="4" name="Google Shape;1783;p23">
            <a:extLst>
              <a:ext uri="{FF2B5EF4-FFF2-40B4-BE49-F238E27FC236}">
                <a16:creationId xmlns:a16="http://schemas.microsoft.com/office/drawing/2014/main" id="{B7FD5AE3-3784-E722-DE1E-B4CB4112D991}"/>
              </a:ext>
            </a:extLst>
          </p:cNvPr>
          <p:cNvSpPr txBox="1"/>
          <p:nvPr/>
        </p:nvSpPr>
        <p:spPr>
          <a:xfrm>
            <a:off x="5718305" y="1623408"/>
            <a:ext cx="2811570" cy="341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1"/>
                </a:solidFill>
                <a:latin typeface="+mn-lt"/>
                <a:ea typeface="Varela"/>
                <a:cs typeface="Varela"/>
                <a:sym typeface="Varela"/>
              </a:rPr>
              <a:t>Questions?</a:t>
            </a:r>
            <a:endParaRPr sz="1800" b="1">
              <a:solidFill>
                <a:schemeClr val="accent1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Explore our website: </a:t>
            </a:r>
            <a:r>
              <a:rPr lang="en-US" sz="1500" b="1" err="1">
                <a:solidFill>
                  <a:schemeClr val="tx2"/>
                </a:solidFill>
                <a:latin typeface="+mn-lt"/>
                <a:ea typeface="Varela"/>
                <a:cs typeface="Varela"/>
                <a:sym typeface="Varela"/>
              </a:rPr>
              <a:t>foothillsschooldivision.ca</a:t>
            </a:r>
            <a:endParaRPr lang="en-US" sz="1500" b="1">
              <a:solidFill>
                <a:schemeClr val="tx2"/>
              </a:solidFill>
              <a:latin typeface="+mn-lt"/>
              <a:ea typeface="Varela"/>
              <a:cs typeface="Varela"/>
              <a:sym typeface="Varel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500">
                <a:solidFill>
                  <a:schemeClr val="tx1"/>
                </a:solidFill>
                <a:latin typeface="+mn-lt"/>
                <a:ea typeface="Varela"/>
                <a:cs typeface="Varela"/>
                <a:sym typeface="Varela"/>
              </a:rPr>
              <a:t>Contact us: westmount@fsd38.ab.ca</a:t>
            </a:r>
          </a:p>
        </p:txBody>
      </p:sp>
      <p:pic>
        <p:nvPicPr>
          <p:cNvPr id="5" name="Picture 4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DE0A32F1-2068-4CE3-EB35-FDD97194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09" r="13048" b="1984"/>
          <a:stretch/>
        </p:blipFill>
        <p:spPr>
          <a:xfrm>
            <a:off x="109564" y="2922826"/>
            <a:ext cx="2501662" cy="2220674"/>
          </a:xfrm>
          <a:prstGeom prst="rect">
            <a:avLst/>
          </a:prstGeom>
        </p:spPr>
      </p:pic>
      <p:pic>
        <p:nvPicPr>
          <p:cNvPr id="6" name="Picture 5" descr="A cartoon moose with antlers&#10;&#10;Description automatically generated">
            <a:extLst>
              <a:ext uri="{FF2B5EF4-FFF2-40B4-BE49-F238E27FC236}">
                <a16:creationId xmlns:a16="http://schemas.microsoft.com/office/drawing/2014/main" id="{C3795260-0D7E-8EF8-3BF8-D4677A747B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78" r="24822" b="68"/>
          <a:stretch/>
        </p:blipFill>
        <p:spPr>
          <a:xfrm flipH="1">
            <a:off x="590133" y="4154211"/>
            <a:ext cx="845590" cy="1022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874A95-F9E8-B2E1-D881-BF571AB85A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34540" y="4619742"/>
            <a:ext cx="732279" cy="481107"/>
          </a:xfrm>
          <a:prstGeom prst="rect">
            <a:avLst/>
          </a:prstGeom>
        </p:spPr>
      </p:pic>
      <p:pic>
        <p:nvPicPr>
          <p:cNvPr id="2" name="Picture 1" descr="A logo of a wolf&#10;&#10;Description automatically generated">
            <a:extLst>
              <a:ext uri="{FF2B5EF4-FFF2-40B4-BE49-F238E27FC236}">
                <a16:creationId xmlns:a16="http://schemas.microsoft.com/office/drawing/2014/main" id="{9D3ABAD9-A1DB-E213-B7CC-67F5D4336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993" y="433633"/>
            <a:ext cx="2079194" cy="9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91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FE932-6B51-2A09-13BA-EEA8EBEE0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4026"/>
            <a:ext cx="3276451" cy="14676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spcBef>
                <a:spcPct val="0"/>
              </a:spcBef>
            </a:pPr>
            <a:r>
              <a:rPr lang="en-US" sz="4100"/>
              <a:t>School Council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1784;p23">
            <a:extLst>
              <a:ext uri="{FF2B5EF4-FFF2-40B4-BE49-F238E27FC236}">
                <a16:creationId xmlns:a16="http://schemas.microsoft.com/office/drawing/2014/main" id="{505AD891-7E05-CFF1-99BD-C98DA702D175}"/>
              </a:ext>
            </a:extLst>
          </p:cNvPr>
          <p:cNvSpPr txBox="1"/>
          <p:nvPr/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285750" indent="-285750">
              <a:lnSpc>
                <a:spcPct val="90000"/>
              </a:lnSpc>
              <a:buChar char="•"/>
            </a:pPr>
            <a:r>
              <a:rPr lang="en-US" sz="1700" b="1" kern="1200">
                <a:solidFill>
                  <a:schemeClr val="tx1"/>
                </a:solidFill>
                <a:latin typeface="+mn-lt"/>
                <a:ea typeface="Open Sans"/>
                <a:cs typeface="Open Sans"/>
              </a:rPr>
              <a:t>A great way to learn more about WMS and stay connected to the school</a:t>
            </a: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endParaRPr lang="en-US" sz="1700" b="1" kern="120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sz="1700" b="1" kern="1200">
                <a:solidFill>
                  <a:schemeClr val="tx1"/>
                </a:solidFill>
                <a:latin typeface="+mn-lt"/>
                <a:ea typeface="Open Sans"/>
                <a:cs typeface="Open Sans"/>
              </a:rPr>
              <a:t>Opportunity to help with school goal setting, fundraising, and having a voice 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kern="120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kern="120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kern="120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b="1" kern="120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  <a:p>
            <a:pPr indent="-22860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sz="1700" b="1" kern="1200">
              <a:solidFill>
                <a:schemeClr val="tx1"/>
              </a:solidFill>
              <a:latin typeface="+mn-lt"/>
              <a:ea typeface="Open Sans"/>
              <a:cs typeface="Open Sans"/>
            </a:endParaRPr>
          </a:p>
        </p:txBody>
      </p:sp>
      <p:pic>
        <p:nvPicPr>
          <p:cNvPr id="10" name="Picture 9" descr="A bear standing in front of a group of trees&#10;&#10;Description automatically generated">
            <a:extLst>
              <a:ext uri="{FF2B5EF4-FFF2-40B4-BE49-F238E27FC236}">
                <a16:creationId xmlns:a16="http://schemas.microsoft.com/office/drawing/2014/main" id="{F84396A9-5047-7D13-F8E6-AD5E1E19B7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07" r="17743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6090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65" name="Rectangle 1864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6" name="Google Shape;1816;p25"/>
          <p:cNvSpPr txBox="1">
            <a:spLocks noGrp="1"/>
          </p:cNvSpPr>
          <p:nvPr>
            <p:ph type="title"/>
          </p:nvPr>
        </p:nvSpPr>
        <p:spPr>
          <a:xfrm>
            <a:off x="4979708" y="565219"/>
            <a:ext cx="3811444" cy="225310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 defTabSz="914400">
              <a:spcBef>
                <a:spcPct val="0"/>
              </a:spcBef>
              <a:spcAft>
                <a:spcPts val="0"/>
              </a:spcAft>
            </a:pPr>
            <a:r>
              <a:rPr lang="en-US" sz="6000" b="1"/>
              <a:t>DID YOU KNOW...</a:t>
            </a:r>
            <a:endParaRPr lang="en-US" sz="6000" b="1">
              <a:sym typeface="Didact Gothic"/>
            </a:endParaRPr>
          </a:p>
        </p:txBody>
      </p:sp>
      <p:sp>
        <p:nvSpPr>
          <p:cNvPr id="1817" name="Google Shape;1817;p25"/>
          <p:cNvSpPr txBox="1">
            <a:spLocks noGrp="1"/>
          </p:cNvSpPr>
          <p:nvPr>
            <p:ph type="subTitle" idx="1"/>
          </p:nvPr>
        </p:nvSpPr>
        <p:spPr>
          <a:xfrm>
            <a:off x="4979708" y="2887383"/>
            <a:ext cx="3811444" cy="1641911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000" i="1">
                <a:uFill>
                  <a:noFill/>
                </a:uFill>
              </a:rPr>
              <a:t>In the first 5 years, children develop the physical, emotional, and social abilities that will be with them for life.</a:t>
            </a:r>
            <a:endParaRPr lang="en-US" sz="2000" i="1"/>
          </a:p>
        </p:txBody>
      </p:sp>
      <p:pic>
        <p:nvPicPr>
          <p:cNvPr id="3" name="Picture 2" descr="A cartoon owl reading a book&#10;&#10;Description automatically generated">
            <a:extLst>
              <a:ext uri="{FF2B5EF4-FFF2-40B4-BE49-F238E27FC236}">
                <a16:creationId xmlns:a16="http://schemas.microsoft.com/office/drawing/2014/main" id="{8EC4F076-8A4D-9358-0D46-4D968415A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51" r="18199"/>
          <a:stretch/>
        </p:blipFill>
        <p:spPr>
          <a:xfrm>
            <a:off x="352848" y="285048"/>
            <a:ext cx="1923771" cy="1923772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866" name="Freeform: Shape 1865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70225" y="0"/>
            <a:ext cx="1550211" cy="1216410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67" name="Freeform: Shape 1866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471818"/>
            <a:ext cx="945932" cy="1236521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68" name="Oval 1867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84324" y="3561335"/>
            <a:ext cx="427135" cy="427135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206D0-A183-96EF-3C48-C0B9D80EEC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00"/>
          <a:stretch/>
        </p:blipFill>
        <p:spPr>
          <a:xfrm>
            <a:off x="2596665" y="1657240"/>
            <a:ext cx="1923771" cy="1923771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1869" name="Freeform: Shape 1868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139397"/>
            <a:ext cx="1005228" cy="1004103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70" name="Freeform: Shape 1869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923765" y="4529294"/>
            <a:ext cx="1483761" cy="61420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58" name="Freeform: Shape 1857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2581399" y="3875010"/>
            <a:ext cx="1376794" cy="1518589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26"/>
          <p:cNvSpPr txBox="1">
            <a:spLocks noGrp="1"/>
          </p:cNvSpPr>
          <p:nvPr>
            <p:ph type="title"/>
          </p:nvPr>
        </p:nvSpPr>
        <p:spPr>
          <a:xfrm>
            <a:off x="492896" y="700859"/>
            <a:ext cx="5677650" cy="9541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b="1"/>
              <a:t>KINDERGARTEN</a:t>
            </a:r>
            <a:br>
              <a:rPr lang="en-US" b="1"/>
            </a:br>
            <a:r>
              <a:rPr lang="en-US" b="1"/>
              <a:t>LEARNING PRIORITIES</a:t>
            </a:r>
            <a:br>
              <a:rPr lang="en-US" b="1"/>
            </a:br>
            <a:endParaRPr lang="en-US" b="1"/>
          </a:p>
        </p:txBody>
      </p:sp>
      <p:cxnSp>
        <p:nvCxnSpPr>
          <p:cNvPr id="2343" name="Google Shape;2343;p26"/>
          <p:cNvCxnSpPr>
            <a:cxnSpLocks/>
          </p:cNvCxnSpPr>
          <p:nvPr/>
        </p:nvCxnSpPr>
        <p:spPr>
          <a:xfrm>
            <a:off x="802900" y="3000091"/>
            <a:ext cx="0" cy="10128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344" name="Google Shape;2344;p26"/>
          <p:cNvSpPr txBox="1"/>
          <p:nvPr/>
        </p:nvSpPr>
        <p:spPr>
          <a:xfrm>
            <a:off x="6392041" y="3394008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+mn-lt"/>
                <a:ea typeface="Didact Gothic"/>
                <a:cs typeface="Didact Gothic"/>
                <a:sym typeface="Didact Gothic"/>
              </a:rPr>
              <a:t>Physical Education &amp; Wellness</a:t>
            </a:r>
            <a:endParaRPr lang="en" sz="1600" b="1">
              <a:solidFill>
                <a:schemeClr val="dk1"/>
              </a:solidFill>
              <a:latin typeface="+mn-lt"/>
              <a:ea typeface="Didact Gothic"/>
              <a:cs typeface="Didact Gothic"/>
            </a:endParaRPr>
          </a:p>
        </p:txBody>
      </p:sp>
      <p:sp>
        <p:nvSpPr>
          <p:cNvPr id="2345" name="Google Shape;2345;p26"/>
          <p:cNvSpPr txBox="1"/>
          <p:nvPr/>
        </p:nvSpPr>
        <p:spPr>
          <a:xfrm>
            <a:off x="2494074" y="2149995"/>
            <a:ext cx="19281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+mn-lt"/>
                <a:ea typeface="Didact Gothic"/>
                <a:cs typeface="Didact Gothic"/>
                <a:sym typeface="Didact Gothic"/>
              </a:rPr>
              <a:t>Foundational Literacy </a:t>
            </a:r>
            <a:endParaRPr lang="en" sz="1600" b="1">
              <a:solidFill>
                <a:schemeClr val="dk1"/>
              </a:solidFill>
              <a:latin typeface="+mn-lt"/>
              <a:ea typeface="Didact Gothic"/>
              <a:cs typeface="Didact Gothic"/>
            </a:endParaRPr>
          </a:p>
        </p:txBody>
      </p:sp>
      <p:grpSp>
        <p:nvGrpSpPr>
          <p:cNvPr id="2347" name="Google Shape;2347;p26"/>
          <p:cNvGrpSpPr/>
          <p:nvPr/>
        </p:nvGrpSpPr>
        <p:grpSpPr>
          <a:xfrm flipH="1">
            <a:off x="612735" y="2450904"/>
            <a:ext cx="6193465" cy="2068391"/>
            <a:chOff x="1456650" y="1968838"/>
            <a:chExt cx="6193465" cy="2068391"/>
          </a:xfrm>
        </p:grpSpPr>
        <p:grpSp>
          <p:nvGrpSpPr>
            <p:cNvPr id="2348" name="Google Shape;2348;p26"/>
            <p:cNvGrpSpPr/>
            <p:nvPr/>
          </p:nvGrpSpPr>
          <p:grpSpPr>
            <a:xfrm>
              <a:off x="1525093" y="1968838"/>
              <a:ext cx="5825515" cy="1835310"/>
              <a:chOff x="1450025" y="1700525"/>
              <a:chExt cx="4500900" cy="1417775"/>
            </a:xfrm>
          </p:grpSpPr>
          <p:sp>
            <p:nvSpPr>
              <p:cNvPr id="2349" name="Google Shape;2349;p26"/>
              <p:cNvSpPr/>
              <p:nvPr/>
            </p:nvSpPr>
            <p:spPr>
              <a:xfrm>
                <a:off x="5929350" y="1837275"/>
                <a:ext cx="215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958" extrusionOk="0">
                    <a:moveTo>
                      <a:pt x="251" y="1"/>
                    </a:moveTo>
                    <a:lnTo>
                      <a:pt x="1" y="753"/>
                    </a:lnTo>
                    <a:cubicBezTo>
                      <a:pt x="408" y="879"/>
                      <a:pt x="612" y="957"/>
                      <a:pt x="612" y="957"/>
                    </a:cubicBezTo>
                    <a:lnTo>
                      <a:pt x="863" y="205"/>
                    </a:lnTo>
                    <a:cubicBezTo>
                      <a:pt x="863" y="205"/>
                      <a:pt x="659" y="142"/>
                      <a:pt x="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6"/>
              <p:cNvSpPr/>
              <p:nvPr/>
            </p:nvSpPr>
            <p:spPr>
              <a:xfrm>
                <a:off x="1499000" y="1700525"/>
                <a:ext cx="4405300" cy="1417775"/>
              </a:xfrm>
              <a:custGeom>
                <a:avLst/>
                <a:gdLst/>
                <a:ahLst/>
                <a:cxnLst/>
                <a:rect l="l" t="t" r="r" b="b"/>
                <a:pathLst>
                  <a:path w="176212" h="56711" extrusionOk="0">
                    <a:moveTo>
                      <a:pt x="149236" y="1"/>
                    </a:moveTo>
                    <a:lnTo>
                      <a:pt x="149220" y="784"/>
                    </a:lnTo>
                    <a:cubicBezTo>
                      <a:pt x="149643" y="800"/>
                      <a:pt x="150082" y="800"/>
                      <a:pt x="150521" y="816"/>
                    </a:cubicBezTo>
                    <a:lnTo>
                      <a:pt x="150553" y="32"/>
                    </a:lnTo>
                    <a:cubicBezTo>
                      <a:pt x="150098" y="16"/>
                      <a:pt x="149659" y="16"/>
                      <a:pt x="149236" y="1"/>
                    </a:cubicBezTo>
                    <a:close/>
                    <a:moveTo>
                      <a:pt x="147904" y="16"/>
                    </a:moveTo>
                    <a:cubicBezTo>
                      <a:pt x="147465" y="16"/>
                      <a:pt x="147026" y="32"/>
                      <a:pt x="146587" y="63"/>
                    </a:cubicBezTo>
                    <a:lnTo>
                      <a:pt x="146634" y="847"/>
                    </a:lnTo>
                    <a:cubicBezTo>
                      <a:pt x="147057" y="816"/>
                      <a:pt x="147480" y="800"/>
                      <a:pt x="147935" y="800"/>
                    </a:cubicBezTo>
                    <a:lnTo>
                      <a:pt x="147904" y="16"/>
                    </a:lnTo>
                    <a:close/>
                    <a:moveTo>
                      <a:pt x="151854" y="110"/>
                    </a:moveTo>
                    <a:lnTo>
                      <a:pt x="151806" y="894"/>
                    </a:lnTo>
                    <a:cubicBezTo>
                      <a:pt x="152245" y="910"/>
                      <a:pt x="152669" y="941"/>
                      <a:pt x="153107" y="988"/>
                    </a:cubicBezTo>
                    <a:lnTo>
                      <a:pt x="153170" y="204"/>
                    </a:lnTo>
                    <a:cubicBezTo>
                      <a:pt x="152731" y="173"/>
                      <a:pt x="152292" y="142"/>
                      <a:pt x="151854" y="110"/>
                    </a:cubicBezTo>
                    <a:close/>
                    <a:moveTo>
                      <a:pt x="145270" y="173"/>
                    </a:moveTo>
                    <a:cubicBezTo>
                      <a:pt x="144831" y="204"/>
                      <a:pt x="144377" y="267"/>
                      <a:pt x="143969" y="330"/>
                    </a:cubicBezTo>
                    <a:lnTo>
                      <a:pt x="144079" y="1098"/>
                    </a:lnTo>
                    <a:cubicBezTo>
                      <a:pt x="144487" y="1035"/>
                      <a:pt x="144910" y="988"/>
                      <a:pt x="145349" y="941"/>
                    </a:cubicBezTo>
                    <a:lnTo>
                      <a:pt x="145270" y="173"/>
                    </a:lnTo>
                    <a:close/>
                    <a:moveTo>
                      <a:pt x="154471" y="330"/>
                    </a:moveTo>
                    <a:lnTo>
                      <a:pt x="154393" y="1113"/>
                    </a:lnTo>
                    <a:cubicBezTo>
                      <a:pt x="154832" y="1160"/>
                      <a:pt x="155255" y="1207"/>
                      <a:pt x="155694" y="1255"/>
                    </a:cubicBezTo>
                    <a:lnTo>
                      <a:pt x="155788" y="471"/>
                    </a:lnTo>
                    <a:cubicBezTo>
                      <a:pt x="155349" y="424"/>
                      <a:pt x="154910" y="377"/>
                      <a:pt x="154471" y="330"/>
                    </a:cubicBezTo>
                    <a:close/>
                    <a:moveTo>
                      <a:pt x="157089" y="643"/>
                    </a:moveTo>
                    <a:lnTo>
                      <a:pt x="156979" y="1427"/>
                    </a:lnTo>
                    <a:cubicBezTo>
                      <a:pt x="157402" y="1490"/>
                      <a:pt x="157841" y="1552"/>
                      <a:pt x="158264" y="1615"/>
                    </a:cubicBezTo>
                    <a:lnTo>
                      <a:pt x="158390" y="847"/>
                    </a:lnTo>
                    <a:cubicBezTo>
                      <a:pt x="157951" y="769"/>
                      <a:pt x="157512" y="706"/>
                      <a:pt x="157089" y="643"/>
                    </a:cubicBezTo>
                    <a:close/>
                    <a:moveTo>
                      <a:pt x="142653" y="565"/>
                    </a:moveTo>
                    <a:cubicBezTo>
                      <a:pt x="142214" y="659"/>
                      <a:pt x="141775" y="769"/>
                      <a:pt x="141367" y="878"/>
                    </a:cubicBezTo>
                    <a:lnTo>
                      <a:pt x="141571" y="1646"/>
                    </a:lnTo>
                    <a:cubicBezTo>
                      <a:pt x="141979" y="1521"/>
                      <a:pt x="142386" y="1427"/>
                      <a:pt x="142809" y="1333"/>
                    </a:cubicBezTo>
                    <a:lnTo>
                      <a:pt x="142653" y="565"/>
                    </a:lnTo>
                    <a:close/>
                    <a:moveTo>
                      <a:pt x="159675" y="1051"/>
                    </a:moveTo>
                    <a:lnTo>
                      <a:pt x="159550" y="1819"/>
                    </a:lnTo>
                    <a:cubicBezTo>
                      <a:pt x="159973" y="1897"/>
                      <a:pt x="160396" y="1976"/>
                      <a:pt x="160819" y="2054"/>
                    </a:cubicBezTo>
                    <a:lnTo>
                      <a:pt x="160960" y="1286"/>
                    </a:lnTo>
                    <a:cubicBezTo>
                      <a:pt x="160537" y="1207"/>
                      <a:pt x="160114" y="1129"/>
                      <a:pt x="159675" y="1051"/>
                    </a:cubicBezTo>
                    <a:close/>
                    <a:moveTo>
                      <a:pt x="140098" y="1317"/>
                    </a:moveTo>
                    <a:cubicBezTo>
                      <a:pt x="139690" y="1474"/>
                      <a:pt x="139314" y="1631"/>
                      <a:pt x="138954" y="1819"/>
                    </a:cubicBezTo>
                    <a:lnTo>
                      <a:pt x="138860" y="1866"/>
                    </a:lnTo>
                    <a:lnTo>
                      <a:pt x="139220" y="2555"/>
                    </a:lnTo>
                    <a:lnTo>
                      <a:pt x="139314" y="2508"/>
                    </a:lnTo>
                    <a:cubicBezTo>
                      <a:pt x="139643" y="2352"/>
                      <a:pt x="140004" y="2195"/>
                      <a:pt x="140380" y="2038"/>
                    </a:cubicBezTo>
                    <a:lnTo>
                      <a:pt x="140098" y="1317"/>
                    </a:lnTo>
                    <a:close/>
                    <a:moveTo>
                      <a:pt x="162261" y="1521"/>
                    </a:moveTo>
                    <a:lnTo>
                      <a:pt x="162105" y="2289"/>
                    </a:lnTo>
                    <a:cubicBezTo>
                      <a:pt x="162528" y="2383"/>
                      <a:pt x="162951" y="2461"/>
                      <a:pt x="163374" y="2555"/>
                    </a:cubicBezTo>
                    <a:lnTo>
                      <a:pt x="163531" y="1787"/>
                    </a:lnTo>
                    <a:cubicBezTo>
                      <a:pt x="163108" y="1693"/>
                      <a:pt x="162684" y="1615"/>
                      <a:pt x="162261" y="1521"/>
                    </a:cubicBezTo>
                    <a:close/>
                    <a:moveTo>
                      <a:pt x="164816" y="2054"/>
                    </a:moveTo>
                    <a:lnTo>
                      <a:pt x="164659" y="2822"/>
                    </a:lnTo>
                    <a:cubicBezTo>
                      <a:pt x="165083" y="2916"/>
                      <a:pt x="165506" y="3010"/>
                      <a:pt x="165929" y="3104"/>
                    </a:cubicBezTo>
                    <a:lnTo>
                      <a:pt x="166101" y="2352"/>
                    </a:lnTo>
                    <a:cubicBezTo>
                      <a:pt x="165678" y="2242"/>
                      <a:pt x="165255" y="2148"/>
                      <a:pt x="164816" y="2054"/>
                    </a:cubicBezTo>
                    <a:close/>
                    <a:moveTo>
                      <a:pt x="167371" y="2650"/>
                    </a:moveTo>
                    <a:lnTo>
                      <a:pt x="167183" y="3402"/>
                    </a:lnTo>
                    <a:cubicBezTo>
                      <a:pt x="167622" y="3512"/>
                      <a:pt x="168045" y="3621"/>
                      <a:pt x="168453" y="3715"/>
                    </a:cubicBezTo>
                    <a:lnTo>
                      <a:pt x="168641" y="2963"/>
                    </a:lnTo>
                    <a:cubicBezTo>
                      <a:pt x="168233" y="2853"/>
                      <a:pt x="167810" y="2744"/>
                      <a:pt x="167371" y="2650"/>
                    </a:cubicBezTo>
                    <a:close/>
                    <a:moveTo>
                      <a:pt x="137715" y="2571"/>
                    </a:moveTo>
                    <a:cubicBezTo>
                      <a:pt x="137355" y="2806"/>
                      <a:pt x="136994" y="3073"/>
                      <a:pt x="136649" y="3371"/>
                    </a:cubicBezTo>
                    <a:lnTo>
                      <a:pt x="137135" y="3982"/>
                    </a:lnTo>
                    <a:cubicBezTo>
                      <a:pt x="137480" y="3700"/>
                      <a:pt x="137825" y="3433"/>
                      <a:pt x="138154" y="3214"/>
                    </a:cubicBezTo>
                    <a:lnTo>
                      <a:pt x="137715" y="2571"/>
                    </a:lnTo>
                    <a:close/>
                    <a:moveTo>
                      <a:pt x="169910" y="3277"/>
                    </a:moveTo>
                    <a:lnTo>
                      <a:pt x="169722" y="4045"/>
                    </a:lnTo>
                    <a:cubicBezTo>
                      <a:pt x="170145" y="4154"/>
                      <a:pt x="170569" y="4264"/>
                      <a:pt x="170976" y="4374"/>
                    </a:cubicBezTo>
                    <a:lnTo>
                      <a:pt x="171180" y="3621"/>
                    </a:lnTo>
                    <a:cubicBezTo>
                      <a:pt x="170772" y="3512"/>
                      <a:pt x="170349" y="3402"/>
                      <a:pt x="169910" y="3277"/>
                    </a:cubicBezTo>
                    <a:close/>
                    <a:moveTo>
                      <a:pt x="172450" y="3966"/>
                    </a:moveTo>
                    <a:lnTo>
                      <a:pt x="172230" y="4719"/>
                    </a:lnTo>
                    <a:cubicBezTo>
                      <a:pt x="172669" y="4844"/>
                      <a:pt x="173092" y="4969"/>
                      <a:pt x="173484" y="5079"/>
                    </a:cubicBezTo>
                    <a:lnTo>
                      <a:pt x="173704" y="4327"/>
                    </a:lnTo>
                    <a:cubicBezTo>
                      <a:pt x="173312" y="4217"/>
                      <a:pt x="172888" y="4092"/>
                      <a:pt x="172450" y="3966"/>
                    </a:cubicBezTo>
                    <a:close/>
                    <a:moveTo>
                      <a:pt x="135646" y="4264"/>
                    </a:moveTo>
                    <a:cubicBezTo>
                      <a:pt x="135348" y="4546"/>
                      <a:pt x="135035" y="4860"/>
                      <a:pt x="134706" y="5204"/>
                    </a:cubicBezTo>
                    <a:lnTo>
                      <a:pt x="135286" y="5737"/>
                    </a:lnTo>
                    <a:cubicBezTo>
                      <a:pt x="135584" y="5408"/>
                      <a:pt x="135897" y="5110"/>
                      <a:pt x="136195" y="4828"/>
                    </a:cubicBezTo>
                    <a:lnTo>
                      <a:pt x="135646" y="4264"/>
                    </a:lnTo>
                    <a:close/>
                    <a:moveTo>
                      <a:pt x="174957" y="4703"/>
                    </a:moveTo>
                    <a:lnTo>
                      <a:pt x="174738" y="5440"/>
                    </a:lnTo>
                    <a:cubicBezTo>
                      <a:pt x="175193" y="5581"/>
                      <a:pt x="175616" y="5706"/>
                      <a:pt x="175976" y="5831"/>
                    </a:cubicBezTo>
                    <a:lnTo>
                      <a:pt x="176211" y="5079"/>
                    </a:lnTo>
                    <a:cubicBezTo>
                      <a:pt x="175835" y="4969"/>
                      <a:pt x="175428" y="4828"/>
                      <a:pt x="174957" y="4703"/>
                    </a:cubicBezTo>
                    <a:close/>
                    <a:moveTo>
                      <a:pt x="133828" y="6176"/>
                    </a:moveTo>
                    <a:cubicBezTo>
                      <a:pt x="133546" y="6505"/>
                      <a:pt x="133264" y="6850"/>
                      <a:pt x="132982" y="7195"/>
                    </a:cubicBezTo>
                    <a:lnTo>
                      <a:pt x="133593" y="7681"/>
                    </a:lnTo>
                    <a:cubicBezTo>
                      <a:pt x="133875" y="7336"/>
                      <a:pt x="134157" y="7007"/>
                      <a:pt x="134424" y="6694"/>
                    </a:cubicBezTo>
                    <a:lnTo>
                      <a:pt x="133828" y="6176"/>
                    </a:lnTo>
                    <a:close/>
                    <a:moveTo>
                      <a:pt x="132167" y="8230"/>
                    </a:moveTo>
                    <a:cubicBezTo>
                      <a:pt x="131916" y="8574"/>
                      <a:pt x="131649" y="8935"/>
                      <a:pt x="131383" y="9295"/>
                    </a:cubicBezTo>
                    <a:lnTo>
                      <a:pt x="132026" y="9750"/>
                    </a:lnTo>
                    <a:cubicBezTo>
                      <a:pt x="132276" y="9389"/>
                      <a:pt x="132543" y="9045"/>
                      <a:pt x="132794" y="8715"/>
                    </a:cubicBezTo>
                    <a:lnTo>
                      <a:pt x="132167" y="8230"/>
                    </a:lnTo>
                    <a:close/>
                    <a:moveTo>
                      <a:pt x="130630" y="10361"/>
                    </a:moveTo>
                    <a:cubicBezTo>
                      <a:pt x="130380" y="10722"/>
                      <a:pt x="130129" y="11082"/>
                      <a:pt x="129894" y="11443"/>
                    </a:cubicBezTo>
                    <a:lnTo>
                      <a:pt x="130536" y="11882"/>
                    </a:lnTo>
                    <a:cubicBezTo>
                      <a:pt x="130787" y="11521"/>
                      <a:pt x="131022" y="11161"/>
                      <a:pt x="131273" y="10816"/>
                    </a:cubicBezTo>
                    <a:lnTo>
                      <a:pt x="130630" y="10361"/>
                    </a:lnTo>
                    <a:close/>
                    <a:moveTo>
                      <a:pt x="129157" y="12540"/>
                    </a:moveTo>
                    <a:cubicBezTo>
                      <a:pt x="128922" y="12901"/>
                      <a:pt x="128687" y="13261"/>
                      <a:pt x="128452" y="13637"/>
                    </a:cubicBezTo>
                    <a:lnTo>
                      <a:pt x="129110" y="14060"/>
                    </a:lnTo>
                    <a:cubicBezTo>
                      <a:pt x="129345" y="13700"/>
                      <a:pt x="129580" y="13324"/>
                      <a:pt x="129815" y="12963"/>
                    </a:cubicBezTo>
                    <a:lnTo>
                      <a:pt x="129157" y="12540"/>
                    </a:lnTo>
                    <a:close/>
                    <a:moveTo>
                      <a:pt x="127746" y="14734"/>
                    </a:moveTo>
                    <a:cubicBezTo>
                      <a:pt x="127511" y="15111"/>
                      <a:pt x="127276" y="15471"/>
                      <a:pt x="127041" y="15847"/>
                    </a:cubicBezTo>
                    <a:lnTo>
                      <a:pt x="127715" y="16271"/>
                    </a:lnTo>
                    <a:cubicBezTo>
                      <a:pt x="127935" y="15894"/>
                      <a:pt x="128170" y="15518"/>
                      <a:pt x="128405" y="15158"/>
                    </a:cubicBezTo>
                    <a:lnTo>
                      <a:pt x="127746" y="14734"/>
                    </a:lnTo>
                    <a:close/>
                    <a:moveTo>
                      <a:pt x="126351" y="16960"/>
                    </a:moveTo>
                    <a:cubicBezTo>
                      <a:pt x="126116" y="17321"/>
                      <a:pt x="125897" y="17697"/>
                      <a:pt x="125662" y="18073"/>
                    </a:cubicBezTo>
                    <a:lnTo>
                      <a:pt x="126336" y="18481"/>
                    </a:lnTo>
                    <a:cubicBezTo>
                      <a:pt x="126555" y="18104"/>
                      <a:pt x="126790" y="17744"/>
                      <a:pt x="127025" y="17368"/>
                    </a:cubicBezTo>
                    <a:lnTo>
                      <a:pt x="126351" y="16960"/>
                    </a:lnTo>
                    <a:close/>
                    <a:moveTo>
                      <a:pt x="124972" y="19170"/>
                    </a:moveTo>
                    <a:lnTo>
                      <a:pt x="124282" y="20283"/>
                    </a:lnTo>
                    <a:lnTo>
                      <a:pt x="124956" y="20691"/>
                    </a:lnTo>
                    <a:lnTo>
                      <a:pt x="125646" y="19593"/>
                    </a:lnTo>
                    <a:lnTo>
                      <a:pt x="124972" y="19170"/>
                    </a:lnTo>
                    <a:close/>
                    <a:moveTo>
                      <a:pt x="123593" y="21396"/>
                    </a:moveTo>
                    <a:cubicBezTo>
                      <a:pt x="123358" y="21757"/>
                      <a:pt x="123122" y="22133"/>
                      <a:pt x="122903" y="22493"/>
                    </a:cubicBezTo>
                    <a:lnTo>
                      <a:pt x="123561" y="22916"/>
                    </a:lnTo>
                    <a:cubicBezTo>
                      <a:pt x="123796" y="22540"/>
                      <a:pt x="124032" y="22180"/>
                      <a:pt x="124251" y="21804"/>
                    </a:cubicBezTo>
                    <a:lnTo>
                      <a:pt x="123593" y="21396"/>
                    </a:lnTo>
                    <a:close/>
                    <a:moveTo>
                      <a:pt x="122198" y="23590"/>
                    </a:moveTo>
                    <a:cubicBezTo>
                      <a:pt x="121963" y="23967"/>
                      <a:pt x="121727" y="24327"/>
                      <a:pt x="121477" y="24688"/>
                    </a:cubicBezTo>
                    <a:lnTo>
                      <a:pt x="122135" y="25111"/>
                    </a:lnTo>
                    <a:cubicBezTo>
                      <a:pt x="122386" y="24750"/>
                      <a:pt x="122621" y="24390"/>
                      <a:pt x="122856" y="24014"/>
                    </a:cubicBezTo>
                    <a:lnTo>
                      <a:pt x="122198" y="23590"/>
                    </a:lnTo>
                    <a:close/>
                    <a:moveTo>
                      <a:pt x="120771" y="25769"/>
                    </a:moveTo>
                    <a:cubicBezTo>
                      <a:pt x="120521" y="26130"/>
                      <a:pt x="120270" y="26490"/>
                      <a:pt x="120035" y="26851"/>
                    </a:cubicBezTo>
                    <a:lnTo>
                      <a:pt x="120677" y="27290"/>
                    </a:lnTo>
                    <a:cubicBezTo>
                      <a:pt x="120928" y="26929"/>
                      <a:pt x="121163" y="26569"/>
                      <a:pt x="121414" y="26208"/>
                    </a:cubicBezTo>
                    <a:lnTo>
                      <a:pt x="120771" y="25769"/>
                    </a:lnTo>
                    <a:close/>
                    <a:moveTo>
                      <a:pt x="119282" y="27917"/>
                    </a:moveTo>
                    <a:cubicBezTo>
                      <a:pt x="119031" y="28277"/>
                      <a:pt x="118781" y="28622"/>
                      <a:pt x="118530" y="28967"/>
                    </a:cubicBezTo>
                    <a:lnTo>
                      <a:pt x="119157" y="29437"/>
                    </a:lnTo>
                    <a:cubicBezTo>
                      <a:pt x="119408" y="29076"/>
                      <a:pt x="119674" y="28732"/>
                      <a:pt x="119925" y="28371"/>
                    </a:cubicBezTo>
                    <a:lnTo>
                      <a:pt x="119282" y="27917"/>
                    </a:lnTo>
                    <a:close/>
                    <a:moveTo>
                      <a:pt x="62337" y="30487"/>
                    </a:moveTo>
                    <a:cubicBezTo>
                      <a:pt x="61961" y="30487"/>
                      <a:pt x="61585" y="30487"/>
                      <a:pt x="61225" y="30503"/>
                    </a:cubicBezTo>
                    <a:lnTo>
                      <a:pt x="61240" y="31287"/>
                    </a:lnTo>
                    <a:cubicBezTo>
                      <a:pt x="61601" y="31271"/>
                      <a:pt x="61961" y="31271"/>
                      <a:pt x="62337" y="31271"/>
                    </a:cubicBezTo>
                    <a:lnTo>
                      <a:pt x="62541" y="31271"/>
                    </a:lnTo>
                    <a:lnTo>
                      <a:pt x="62541" y="30487"/>
                    </a:lnTo>
                    <a:close/>
                    <a:moveTo>
                      <a:pt x="63858" y="30518"/>
                    </a:moveTo>
                    <a:lnTo>
                      <a:pt x="63827" y="31302"/>
                    </a:lnTo>
                    <a:cubicBezTo>
                      <a:pt x="64250" y="31318"/>
                      <a:pt x="64689" y="31334"/>
                      <a:pt x="65127" y="31365"/>
                    </a:cubicBezTo>
                    <a:lnTo>
                      <a:pt x="65175" y="30581"/>
                    </a:lnTo>
                    <a:cubicBezTo>
                      <a:pt x="64736" y="30550"/>
                      <a:pt x="64281" y="30534"/>
                      <a:pt x="63858" y="30518"/>
                    </a:cubicBezTo>
                    <a:close/>
                    <a:moveTo>
                      <a:pt x="59908" y="30565"/>
                    </a:moveTo>
                    <a:cubicBezTo>
                      <a:pt x="59469" y="30597"/>
                      <a:pt x="59015" y="30628"/>
                      <a:pt x="58591" y="30675"/>
                    </a:cubicBezTo>
                    <a:lnTo>
                      <a:pt x="58670" y="31459"/>
                    </a:lnTo>
                    <a:cubicBezTo>
                      <a:pt x="59093" y="31412"/>
                      <a:pt x="59532" y="31365"/>
                      <a:pt x="59955" y="31349"/>
                    </a:cubicBezTo>
                    <a:lnTo>
                      <a:pt x="59908" y="30565"/>
                    </a:lnTo>
                    <a:close/>
                    <a:moveTo>
                      <a:pt x="117746" y="30001"/>
                    </a:moveTo>
                    <a:cubicBezTo>
                      <a:pt x="117480" y="30346"/>
                      <a:pt x="117213" y="30691"/>
                      <a:pt x="116947" y="31020"/>
                    </a:cubicBezTo>
                    <a:lnTo>
                      <a:pt x="117558" y="31522"/>
                    </a:lnTo>
                    <a:cubicBezTo>
                      <a:pt x="117825" y="31177"/>
                      <a:pt x="118107" y="30832"/>
                      <a:pt x="118373" y="30487"/>
                    </a:cubicBezTo>
                    <a:lnTo>
                      <a:pt x="117746" y="30001"/>
                    </a:lnTo>
                    <a:close/>
                    <a:moveTo>
                      <a:pt x="66491" y="30691"/>
                    </a:moveTo>
                    <a:lnTo>
                      <a:pt x="66413" y="31459"/>
                    </a:lnTo>
                    <a:cubicBezTo>
                      <a:pt x="66836" y="31506"/>
                      <a:pt x="67275" y="31553"/>
                      <a:pt x="67698" y="31600"/>
                    </a:cubicBezTo>
                    <a:lnTo>
                      <a:pt x="67792" y="30816"/>
                    </a:lnTo>
                    <a:cubicBezTo>
                      <a:pt x="67353" y="30769"/>
                      <a:pt x="66914" y="30722"/>
                      <a:pt x="66491" y="30691"/>
                    </a:cubicBezTo>
                    <a:close/>
                    <a:moveTo>
                      <a:pt x="57275" y="30848"/>
                    </a:moveTo>
                    <a:cubicBezTo>
                      <a:pt x="56836" y="30910"/>
                      <a:pt x="56397" y="30989"/>
                      <a:pt x="55974" y="31067"/>
                    </a:cubicBezTo>
                    <a:lnTo>
                      <a:pt x="56130" y="31835"/>
                    </a:lnTo>
                    <a:cubicBezTo>
                      <a:pt x="56538" y="31757"/>
                      <a:pt x="56961" y="31678"/>
                      <a:pt x="57400" y="31616"/>
                    </a:cubicBezTo>
                    <a:lnTo>
                      <a:pt x="57275" y="30848"/>
                    </a:lnTo>
                    <a:close/>
                    <a:moveTo>
                      <a:pt x="69093" y="30989"/>
                    </a:moveTo>
                    <a:lnTo>
                      <a:pt x="68983" y="31772"/>
                    </a:lnTo>
                    <a:cubicBezTo>
                      <a:pt x="69407" y="31835"/>
                      <a:pt x="69845" y="31898"/>
                      <a:pt x="70269" y="31961"/>
                    </a:cubicBezTo>
                    <a:lnTo>
                      <a:pt x="70394" y="31192"/>
                    </a:lnTo>
                    <a:cubicBezTo>
                      <a:pt x="69955" y="31114"/>
                      <a:pt x="69532" y="31051"/>
                      <a:pt x="69093" y="30989"/>
                    </a:cubicBezTo>
                    <a:close/>
                    <a:moveTo>
                      <a:pt x="71679" y="31412"/>
                    </a:moveTo>
                    <a:lnTo>
                      <a:pt x="71554" y="32180"/>
                    </a:lnTo>
                    <a:cubicBezTo>
                      <a:pt x="71977" y="32258"/>
                      <a:pt x="72400" y="32337"/>
                      <a:pt x="72824" y="32431"/>
                    </a:cubicBezTo>
                    <a:lnTo>
                      <a:pt x="72980" y="31663"/>
                    </a:lnTo>
                    <a:cubicBezTo>
                      <a:pt x="72541" y="31569"/>
                      <a:pt x="72118" y="31490"/>
                      <a:pt x="71679" y="31412"/>
                    </a:cubicBezTo>
                    <a:close/>
                    <a:moveTo>
                      <a:pt x="54688" y="31365"/>
                    </a:moveTo>
                    <a:cubicBezTo>
                      <a:pt x="54250" y="31459"/>
                      <a:pt x="53826" y="31584"/>
                      <a:pt x="53403" y="31710"/>
                    </a:cubicBezTo>
                    <a:lnTo>
                      <a:pt x="53638" y="32462"/>
                    </a:lnTo>
                    <a:cubicBezTo>
                      <a:pt x="54030" y="32337"/>
                      <a:pt x="54453" y="32227"/>
                      <a:pt x="54876" y="32117"/>
                    </a:cubicBezTo>
                    <a:lnTo>
                      <a:pt x="54688" y="31365"/>
                    </a:lnTo>
                    <a:close/>
                    <a:moveTo>
                      <a:pt x="74266" y="31929"/>
                    </a:moveTo>
                    <a:lnTo>
                      <a:pt x="74093" y="32697"/>
                    </a:lnTo>
                    <a:cubicBezTo>
                      <a:pt x="74516" y="32791"/>
                      <a:pt x="74940" y="32885"/>
                      <a:pt x="75363" y="32979"/>
                    </a:cubicBezTo>
                    <a:lnTo>
                      <a:pt x="75551" y="32211"/>
                    </a:lnTo>
                    <a:cubicBezTo>
                      <a:pt x="75112" y="32117"/>
                      <a:pt x="74689" y="32023"/>
                      <a:pt x="74266" y="31929"/>
                    </a:cubicBezTo>
                    <a:close/>
                    <a:moveTo>
                      <a:pt x="52149" y="32133"/>
                    </a:moveTo>
                    <a:cubicBezTo>
                      <a:pt x="51726" y="32290"/>
                      <a:pt x="51318" y="32446"/>
                      <a:pt x="50911" y="32619"/>
                    </a:cubicBezTo>
                    <a:lnTo>
                      <a:pt x="51224" y="33340"/>
                    </a:lnTo>
                    <a:cubicBezTo>
                      <a:pt x="51616" y="33167"/>
                      <a:pt x="52008" y="33011"/>
                      <a:pt x="52416" y="32870"/>
                    </a:cubicBezTo>
                    <a:lnTo>
                      <a:pt x="52149" y="32133"/>
                    </a:lnTo>
                    <a:close/>
                    <a:moveTo>
                      <a:pt x="116116" y="32023"/>
                    </a:moveTo>
                    <a:cubicBezTo>
                      <a:pt x="115834" y="32368"/>
                      <a:pt x="115552" y="32682"/>
                      <a:pt x="115270" y="32995"/>
                    </a:cubicBezTo>
                    <a:lnTo>
                      <a:pt x="115850" y="33528"/>
                    </a:lnTo>
                    <a:cubicBezTo>
                      <a:pt x="116132" y="33214"/>
                      <a:pt x="116430" y="32870"/>
                      <a:pt x="116712" y="32525"/>
                    </a:cubicBezTo>
                    <a:lnTo>
                      <a:pt x="116116" y="32023"/>
                    </a:lnTo>
                    <a:close/>
                    <a:moveTo>
                      <a:pt x="76821" y="32509"/>
                    </a:moveTo>
                    <a:lnTo>
                      <a:pt x="76632" y="33277"/>
                    </a:lnTo>
                    <a:cubicBezTo>
                      <a:pt x="77056" y="33387"/>
                      <a:pt x="77479" y="33481"/>
                      <a:pt x="77902" y="33591"/>
                    </a:cubicBezTo>
                    <a:lnTo>
                      <a:pt x="78090" y="32838"/>
                    </a:lnTo>
                    <a:cubicBezTo>
                      <a:pt x="77667" y="32729"/>
                      <a:pt x="77244" y="32619"/>
                      <a:pt x="76821" y="32509"/>
                    </a:cubicBezTo>
                    <a:close/>
                    <a:moveTo>
                      <a:pt x="79360" y="33167"/>
                    </a:moveTo>
                    <a:lnTo>
                      <a:pt x="79156" y="33920"/>
                    </a:lnTo>
                    <a:cubicBezTo>
                      <a:pt x="79579" y="34030"/>
                      <a:pt x="80002" y="34139"/>
                      <a:pt x="80410" y="34265"/>
                    </a:cubicBezTo>
                    <a:lnTo>
                      <a:pt x="80614" y="33512"/>
                    </a:lnTo>
                    <a:cubicBezTo>
                      <a:pt x="80206" y="33387"/>
                      <a:pt x="79783" y="33277"/>
                      <a:pt x="79360" y="33167"/>
                    </a:cubicBezTo>
                    <a:close/>
                    <a:moveTo>
                      <a:pt x="49704" y="33183"/>
                    </a:moveTo>
                    <a:cubicBezTo>
                      <a:pt x="49312" y="33371"/>
                      <a:pt x="48920" y="33591"/>
                      <a:pt x="48544" y="33810"/>
                    </a:cubicBezTo>
                    <a:lnTo>
                      <a:pt x="48936" y="34484"/>
                    </a:lnTo>
                    <a:cubicBezTo>
                      <a:pt x="49296" y="34265"/>
                      <a:pt x="49688" y="34077"/>
                      <a:pt x="50064" y="33873"/>
                    </a:cubicBezTo>
                    <a:lnTo>
                      <a:pt x="49704" y="33183"/>
                    </a:lnTo>
                    <a:close/>
                    <a:moveTo>
                      <a:pt x="81883" y="33857"/>
                    </a:moveTo>
                    <a:lnTo>
                      <a:pt x="81664" y="34609"/>
                    </a:lnTo>
                    <a:cubicBezTo>
                      <a:pt x="82087" y="34735"/>
                      <a:pt x="82495" y="34845"/>
                      <a:pt x="82918" y="34970"/>
                    </a:cubicBezTo>
                    <a:lnTo>
                      <a:pt x="83137" y="34218"/>
                    </a:lnTo>
                    <a:cubicBezTo>
                      <a:pt x="82714" y="34092"/>
                      <a:pt x="82291" y="33967"/>
                      <a:pt x="81883" y="33857"/>
                    </a:cubicBezTo>
                    <a:close/>
                    <a:moveTo>
                      <a:pt x="114376" y="33935"/>
                    </a:moveTo>
                    <a:cubicBezTo>
                      <a:pt x="114078" y="34249"/>
                      <a:pt x="113765" y="34547"/>
                      <a:pt x="113467" y="34845"/>
                    </a:cubicBezTo>
                    <a:lnTo>
                      <a:pt x="114000" y="35409"/>
                    </a:lnTo>
                    <a:cubicBezTo>
                      <a:pt x="114314" y="35111"/>
                      <a:pt x="114627" y="34813"/>
                      <a:pt x="114940" y="34484"/>
                    </a:cubicBezTo>
                    <a:lnTo>
                      <a:pt x="114376" y="33935"/>
                    </a:lnTo>
                    <a:close/>
                    <a:moveTo>
                      <a:pt x="84391" y="34578"/>
                    </a:moveTo>
                    <a:lnTo>
                      <a:pt x="84172" y="35330"/>
                    </a:lnTo>
                    <a:cubicBezTo>
                      <a:pt x="84595" y="35456"/>
                      <a:pt x="85003" y="35581"/>
                      <a:pt x="85426" y="35707"/>
                    </a:cubicBezTo>
                    <a:lnTo>
                      <a:pt x="85645" y="34954"/>
                    </a:lnTo>
                    <a:cubicBezTo>
                      <a:pt x="85222" y="34829"/>
                      <a:pt x="84814" y="34704"/>
                      <a:pt x="84391" y="34578"/>
                    </a:cubicBezTo>
                    <a:close/>
                    <a:moveTo>
                      <a:pt x="47416" y="34500"/>
                    </a:moveTo>
                    <a:cubicBezTo>
                      <a:pt x="47227" y="34609"/>
                      <a:pt x="47055" y="34735"/>
                      <a:pt x="46867" y="34860"/>
                    </a:cubicBezTo>
                    <a:lnTo>
                      <a:pt x="46318" y="35236"/>
                    </a:lnTo>
                    <a:lnTo>
                      <a:pt x="46773" y="35879"/>
                    </a:lnTo>
                    <a:lnTo>
                      <a:pt x="47321" y="35503"/>
                    </a:lnTo>
                    <a:cubicBezTo>
                      <a:pt x="47494" y="35378"/>
                      <a:pt x="47666" y="35268"/>
                      <a:pt x="47839" y="35158"/>
                    </a:cubicBezTo>
                    <a:lnTo>
                      <a:pt x="47416" y="34500"/>
                    </a:lnTo>
                    <a:close/>
                    <a:moveTo>
                      <a:pt x="86899" y="35315"/>
                    </a:moveTo>
                    <a:lnTo>
                      <a:pt x="86680" y="36067"/>
                    </a:lnTo>
                    <a:lnTo>
                      <a:pt x="87918" y="36443"/>
                    </a:lnTo>
                    <a:lnTo>
                      <a:pt x="88153" y="35691"/>
                    </a:lnTo>
                    <a:lnTo>
                      <a:pt x="86899" y="35315"/>
                    </a:lnTo>
                    <a:close/>
                    <a:moveTo>
                      <a:pt x="112511" y="35691"/>
                    </a:moveTo>
                    <a:cubicBezTo>
                      <a:pt x="112166" y="35973"/>
                      <a:pt x="111837" y="36240"/>
                      <a:pt x="111508" y="36490"/>
                    </a:cubicBezTo>
                    <a:lnTo>
                      <a:pt x="111978" y="37117"/>
                    </a:lnTo>
                    <a:cubicBezTo>
                      <a:pt x="112323" y="36867"/>
                      <a:pt x="112668" y="36584"/>
                      <a:pt x="113013" y="36287"/>
                    </a:cubicBezTo>
                    <a:lnTo>
                      <a:pt x="112511" y="35691"/>
                    </a:lnTo>
                    <a:close/>
                    <a:moveTo>
                      <a:pt x="89391" y="36067"/>
                    </a:moveTo>
                    <a:lnTo>
                      <a:pt x="89172" y="36820"/>
                    </a:lnTo>
                    <a:cubicBezTo>
                      <a:pt x="89595" y="36945"/>
                      <a:pt x="90018" y="37070"/>
                      <a:pt x="90426" y="37180"/>
                    </a:cubicBezTo>
                    <a:lnTo>
                      <a:pt x="90645" y="36428"/>
                    </a:lnTo>
                    <a:cubicBezTo>
                      <a:pt x="90238" y="36318"/>
                      <a:pt x="89815" y="36193"/>
                      <a:pt x="89391" y="36067"/>
                    </a:cubicBezTo>
                    <a:close/>
                    <a:moveTo>
                      <a:pt x="45252" y="35989"/>
                    </a:moveTo>
                    <a:cubicBezTo>
                      <a:pt x="44892" y="36240"/>
                      <a:pt x="44547" y="36506"/>
                      <a:pt x="44187" y="36757"/>
                    </a:cubicBezTo>
                    <a:lnTo>
                      <a:pt x="44641" y="37384"/>
                    </a:lnTo>
                    <a:cubicBezTo>
                      <a:pt x="45002" y="37133"/>
                      <a:pt x="45347" y="36882"/>
                      <a:pt x="45707" y="36631"/>
                    </a:cubicBezTo>
                    <a:lnTo>
                      <a:pt x="45252" y="35989"/>
                    </a:lnTo>
                    <a:close/>
                    <a:moveTo>
                      <a:pt x="91899" y="36788"/>
                    </a:moveTo>
                    <a:lnTo>
                      <a:pt x="91680" y="37556"/>
                    </a:lnTo>
                    <a:cubicBezTo>
                      <a:pt x="92103" y="37666"/>
                      <a:pt x="92526" y="37791"/>
                      <a:pt x="92949" y="37901"/>
                    </a:cubicBezTo>
                    <a:lnTo>
                      <a:pt x="93153" y="37149"/>
                    </a:lnTo>
                    <a:cubicBezTo>
                      <a:pt x="92746" y="37039"/>
                      <a:pt x="92322" y="36914"/>
                      <a:pt x="91899" y="36788"/>
                    </a:cubicBezTo>
                    <a:close/>
                    <a:moveTo>
                      <a:pt x="110458" y="37211"/>
                    </a:moveTo>
                    <a:cubicBezTo>
                      <a:pt x="110097" y="37447"/>
                      <a:pt x="109721" y="37666"/>
                      <a:pt x="109360" y="37854"/>
                    </a:cubicBezTo>
                    <a:lnTo>
                      <a:pt x="109721" y="38559"/>
                    </a:lnTo>
                    <a:cubicBezTo>
                      <a:pt x="110113" y="38356"/>
                      <a:pt x="110505" y="38121"/>
                      <a:pt x="110881" y="37885"/>
                    </a:cubicBezTo>
                    <a:lnTo>
                      <a:pt x="110458" y="37211"/>
                    </a:lnTo>
                    <a:close/>
                    <a:moveTo>
                      <a:pt x="94407" y="37494"/>
                    </a:moveTo>
                    <a:lnTo>
                      <a:pt x="94203" y="38246"/>
                    </a:lnTo>
                    <a:cubicBezTo>
                      <a:pt x="94642" y="38371"/>
                      <a:pt x="95065" y="38481"/>
                      <a:pt x="95473" y="38575"/>
                    </a:cubicBezTo>
                    <a:lnTo>
                      <a:pt x="95677" y="37823"/>
                    </a:lnTo>
                    <a:cubicBezTo>
                      <a:pt x="95254" y="37713"/>
                      <a:pt x="94830" y="37603"/>
                      <a:pt x="94407" y="37494"/>
                    </a:cubicBezTo>
                    <a:close/>
                    <a:moveTo>
                      <a:pt x="43121" y="37509"/>
                    </a:moveTo>
                    <a:cubicBezTo>
                      <a:pt x="42776" y="37776"/>
                      <a:pt x="42415" y="38026"/>
                      <a:pt x="42071" y="38277"/>
                    </a:cubicBezTo>
                    <a:lnTo>
                      <a:pt x="42525" y="38904"/>
                    </a:lnTo>
                    <a:cubicBezTo>
                      <a:pt x="42886" y="38653"/>
                      <a:pt x="43230" y="38403"/>
                      <a:pt x="43591" y="38152"/>
                    </a:cubicBezTo>
                    <a:lnTo>
                      <a:pt x="43121" y="37509"/>
                    </a:lnTo>
                    <a:close/>
                    <a:moveTo>
                      <a:pt x="96931" y="38136"/>
                    </a:moveTo>
                    <a:lnTo>
                      <a:pt x="96758" y="38889"/>
                    </a:lnTo>
                    <a:cubicBezTo>
                      <a:pt x="97181" y="38998"/>
                      <a:pt x="97605" y="39092"/>
                      <a:pt x="98028" y="39186"/>
                    </a:cubicBezTo>
                    <a:lnTo>
                      <a:pt x="98200" y="38418"/>
                    </a:lnTo>
                    <a:cubicBezTo>
                      <a:pt x="97777" y="38324"/>
                      <a:pt x="97354" y="38230"/>
                      <a:pt x="96931" y="38136"/>
                    </a:cubicBezTo>
                    <a:close/>
                    <a:moveTo>
                      <a:pt x="108216" y="38403"/>
                    </a:moveTo>
                    <a:cubicBezTo>
                      <a:pt x="107824" y="38559"/>
                      <a:pt x="107432" y="38700"/>
                      <a:pt x="107041" y="38810"/>
                    </a:cubicBezTo>
                    <a:lnTo>
                      <a:pt x="107244" y="39563"/>
                    </a:lnTo>
                    <a:cubicBezTo>
                      <a:pt x="107668" y="39437"/>
                      <a:pt x="108091" y="39296"/>
                      <a:pt x="108514" y="39124"/>
                    </a:cubicBezTo>
                    <a:lnTo>
                      <a:pt x="108216" y="38403"/>
                    </a:lnTo>
                    <a:close/>
                    <a:moveTo>
                      <a:pt x="99470" y="38669"/>
                    </a:moveTo>
                    <a:lnTo>
                      <a:pt x="99329" y="39437"/>
                    </a:lnTo>
                    <a:cubicBezTo>
                      <a:pt x="99768" y="39531"/>
                      <a:pt x="100207" y="39594"/>
                      <a:pt x="100630" y="39657"/>
                    </a:cubicBezTo>
                    <a:lnTo>
                      <a:pt x="100740" y="38889"/>
                    </a:lnTo>
                    <a:cubicBezTo>
                      <a:pt x="100332" y="38826"/>
                      <a:pt x="99909" y="38747"/>
                      <a:pt x="99470" y="38669"/>
                    </a:cubicBezTo>
                    <a:close/>
                    <a:moveTo>
                      <a:pt x="102025" y="39061"/>
                    </a:moveTo>
                    <a:lnTo>
                      <a:pt x="101931" y="39829"/>
                    </a:lnTo>
                    <a:cubicBezTo>
                      <a:pt x="102385" y="39892"/>
                      <a:pt x="102840" y="39923"/>
                      <a:pt x="103247" y="39939"/>
                    </a:cubicBezTo>
                    <a:lnTo>
                      <a:pt x="103294" y="39171"/>
                    </a:lnTo>
                    <a:cubicBezTo>
                      <a:pt x="102887" y="39139"/>
                      <a:pt x="102464" y="39108"/>
                      <a:pt x="102025" y="39061"/>
                    </a:cubicBezTo>
                    <a:close/>
                    <a:moveTo>
                      <a:pt x="105818" y="39077"/>
                    </a:moveTo>
                    <a:cubicBezTo>
                      <a:pt x="105395" y="39139"/>
                      <a:pt x="104987" y="39186"/>
                      <a:pt x="104564" y="39186"/>
                    </a:cubicBezTo>
                    <a:lnTo>
                      <a:pt x="104595" y="39970"/>
                    </a:lnTo>
                    <a:cubicBezTo>
                      <a:pt x="105034" y="39954"/>
                      <a:pt x="105489" y="39923"/>
                      <a:pt x="105943" y="39845"/>
                    </a:cubicBezTo>
                    <a:lnTo>
                      <a:pt x="105818" y="39077"/>
                    </a:lnTo>
                    <a:close/>
                    <a:moveTo>
                      <a:pt x="41020" y="39045"/>
                    </a:moveTo>
                    <a:lnTo>
                      <a:pt x="39955" y="39813"/>
                    </a:lnTo>
                    <a:lnTo>
                      <a:pt x="40425" y="40456"/>
                    </a:lnTo>
                    <a:lnTo>
                      <a:pt x="41475" y="39672"/>
                    </a:lnTo>
                    <a:lnTo>
                      <a:pt x="41020" y="39045"/>
                    </a:lnTo>
                    <a:close/>
                    <a:moveTo>
                      <a:pt x="38904" y="40581"/>
                    </a:moveTo>
                    <a:lnTo>
                      <a:pt x="37854" y="41365"/>
                    </a:lnTo>
                    <a:lnTo>
                      <a:pt x="38324" y="41992"/>
                    </a:lnTo>
                    <a:lnTo>
                      <a:pt x="39375" y="41224"/>
                    </a:lnTo>
                    <a:lnTo>
                      <a:pt x="38904" y="40581"/>
                    </a:lnTo>
                    <a:close/>
                    <a:moveTo>
                      <a:pt x="36804" y="42133"/>
                    </a:moveTo>
                    <a:cubicBezTo>
                      <a:pt x="36443" y="42384"/>
                      <a:pt x="36099" y="42635"/>
                      <a:pt x="35754" y="42901"/>
                    </a:cubicBezTo>
                    <a:lnTo>
                      <a:pt x="36208" y="43528"/>
                    </a:lnTo>
                    <a:cubicBezTo>
                      <a:pt x="36553" y="43277"/>
                      <a:pt x="36914" y="43027"/>
                      <a:pt x="37259" y="42760"/>
                    </a:cubicBezTo>
                    <a:lnTo>
                      <a:pt x="36804" y="42133"/>
                    </a:lnTo>
                    <a:close/>
                    <a:moveTo>
                      <a:pt x="34688" y="43654"/>
                    </a:moveTo>
                    <a:cubicBezTo>
                      <a:pt x="34343" y="43904"/>
                      <a:pt x="33983" y="44155"/>
                      <a:pt x="33638" y="44406"/>
                    </a:cubicBezTo>
                    <a:lnTo>
                      <a:pt x="34077" y="45049"/>
                    </a:lnTo>
                    <a:cubicBezTo>
                      <a:pt x="34437" y="44798"/>
                      <a:pt x="34798" y="44547"/>
                      <a:pt x="35143" y="44296"/>
                    </a:cubicBezTo>
                    <a:lnTo>
                      <a:pt x="34688" y="43654"/>
                    </a:lnTo>
                    <a:close/>
                    <a:moveTo>
                      <a:pt x="32572" y="45158"/>
                    </a:moveTo>
                    <a:cubicBezTo>
                      <a:pt x="32211" y="45409"/>
                      <a:pt x="31851" y="45644"/>
                      <a:pt x="31490" y="45895"/>
                    </a:cubicBezTo>
                    <a:lnTo>
                      <a:pt x="31929" y="46538"/>
                    </a:lnTo>
                    <a:cubicBezTo>
                      <a:pt x="32290" y="46303"/>
                      <a:pt x="32650" y="46052"/>
                      <a:pt x="33011" y="45801"/>
                    </a:cubicBezTo>
                    <a:lnTo>
                      <a:pt x="32572" y="45158"/>
                    </a:lnTo>
                    <a:close/>
                    <a:moveTo>
                      <a:pt x="30409" y="46616"/>
                    </a:moveTo>
                    <a:cubicBezTo>
                      <a:pt x="30048" y="46867"/>
                      <a:pt x="29688" y="47102"/>
                      <a:pt x="29327" y="47337"/>
                    </a:cubicBezTo>
                    <a:lnTo>
                      <a:pt x="29751" y="47995"/>
                    </a:lnTo>
                    <a:cubicBezTo>
                      <a:pt x="30127" y="47760"/>
                      <a:pt x="30487" y="47509"/>
                      <a:pt x="30848" y="47274"/>
                    </a:cubicBezTo>
                    <a:lnTo>
                      <a:pt x="30409" y="46616"/>
                    </a:lnTo>
                    <a:close/>
                    <a:moveTo>
                      <a:pt x="28230" y="48027"/>
                    </a:moveTo>
                    <a:cubicBezTo>
                      <a:pt x="27870" y="48262"/>
                      <a:pt x="27493" y="48481"/>
                      <a:pt x="27133" y="48701"/>
                    </a:cubicBezTo>
                    <a:lnTo>
                      <a:pt x="27525" y="49375"/>
                    </a:lnTo>
                    <a:cubicBezTo>
                      <a:pt x="27901" y="49155"/>
                      <a:pt x="28277" y="48920"/>
                      <a:pt x="28653" y="48701"/>
                    </a:cubicBezTo>
                    <a:lnTo>
                      <a:pt x="28230" y="48027"/>
                    </a:lnTo>
                    <a:close/>
                    <a:moveTo>
                      <a:pt x="26004" y="49375"/>
                    </a:moveTo>
                    <a:cubicBezTo>
                      <a:pt x="25628" y="49578"/>
                      <a:pt x="25252" y="49798"/>
                      <a:pt x="24876" y="50002"/>
                    </a:cubicBezTo>
                    <a:lnTo>
                      <a:pt x="25252" y="50691"/>
                    </a:lnTo>
                    <a:cubicBezTo>
                      <a:pt x="25644" y="50488"/>
                      <a:pt x="26020" y="50268"/>
                      <a:pt x="26396" y="50049"/>
                    </a:cubicBezTo>
                    <a:lnTo>
                      <a:pt x="26004" y="49375"/>
                    </a:lnTo>
                    <a:close/>
                    <a:moveTo>
                      <a:pt x="23732" y="50613"/>
                    </a:moveTo>
                    <a:cubicBezTo>
                      <a:pt x="23355" y="50817"/>
                      <a:pt x="22964" y="51020"/>
                      <a:pt x="22572" y="51209"/>
                    </a:cubicBezTo>
                    <a:lnTo>
                      <a:pt x="22932" y="51914"/>
                    </a:lnTo>
                    <a:cubicBezTo>
                      <a:pt x="23324" y="51710"/>
                      <a:pt x="23700" y="51522"/>
                      <a:pt x="24092" y="51318"/>
                    </a:cubicBezTo>
                    <a:lnTo>
                      <a:pt x="23732" y="50613"/>
                    </a:lnTo>
                    <a:close/>
                    <a:moveTo>
                      <a:pt x="21412" y="51757"/>
                    </a:moveTo>
                    <a:cubicBezTo>
                      <a:pt x="21020" y="51945"/>
                      <a:pt x="20628" y="52118"/>
                      <a:pt x="20236" y="52290"/>
                    </a:cubicBezTo>
                    <a:lnTo>
                      <a:pt x="20550" y="53011"/>
                    </a:lnTo>
                    <a:cubicBezTo>
                      <a:pt x="20942" y="52839"/>
                      <a:pt x="21349" y="52651"/>
                      <a:pt x="21741" y="52478"/>
                    </a:cubicBezTo>
                    <a:lnTo>
                      <a:pt x="21412" y="51757"/>
                    </a:lnTo>
                    <a:close/>
                    <a:moveTo>
                      <a:pt x="19045" y="52776"/>
                    </a:moveTo>
                    <a:cubicBezTo>
                      <a:pt x="18637" y="52933"/>
                      <a:pt x="18230" y="53089"/>
                      <a:pt x="17822" y="53246"/>
                    </a:cubicBezTo>
                    <a:lnTo>
                      <a:pt x="18105" y="53983"/>
                    </a:lnTo>
                    <a:cubicBezTo>
                      <a:pt x="18512" y="53826"/>
                      <a:pt x="18920" y="53669"/>
                      <a:pt x="19327" y="53513"/>
                    </a:cubicBezTo>
                    <a:lnTo>
                      <a:pt x="19045" y="52776"/>
                    </a:lnTo>
                    <a:close/>
                    <a:moveTo>
                      <a:pt x="16615" y="53669"/>
                    </a:moveTo>
                    <a:cubicBezTo>
                      <a:pt x="16208" y="53795"/>
                      <a:pt x="15785" y="53936"/>
                      <a:pt x="15377" y="54061"/>
                    </a:cubicBezTo>
                    <a:lnTo>
                      <a:pt x="15597" y="54798"/>
                    </a:lnTo>
                    <a:cubicBezTo>
                      <a:pt x="16020" y="54673"/>
                      <a:pt x="16443" y="54547"/>
                      <a:pt x="16851" y="54406"/>
                    </a:cubicBezTo>
                    <a:lnTo>
                      <a:pt x="16615" y="53669"/>
                    </a:lnTo>
                    <a:close/>
                    <a:moveTo>
                      <a:pt x="14139" y="54406"/>
                    </a:moveTo>
                    <a:cubicBezTo>
                      <a:pt x="13716" y="54516"/>
                      <a:pt x="13293" y="54626"/>
                      <a:pt x="12885" y="54720"/>
                    </a:cubicBezTo>
                    <a:lnTo>
                      <a:pt x="13057" y="55488"/>
                    </a:lnTo>
                    <a:cubicBezTo>
                      <a:pt x="13481" y="55378"/>
                      <a:pt x="13904" y="55268"/>
                      <a:pt x="14343" y="55159"/>
                    </a:cubicBezTo>
                    <a:lnTo>
                      <a:pt x="14139" y="54406"/>
                    </a:lnTo>
                    <a:close/>
                    <a:moveTo>
                      <a:pt x="11615" y="55002"/>
                    </a:moveTo>
                    <a:cubicBezTo>
                      <a:pt x="11192" y="55080"/>
                      <a:pt x="10769" y="55159"/>
                      <a:pt x="10346" y="55237"/>
                    </a:cubicBezTo>
                    <a:lnTo>
                      <a:pt x="10487" y="56005"/>
                    </a:lnTo>
                    <a:cubicBezTo>
                      <a:pt x="10910" y="55927"/>
                      <a:pt x="11349" y="55848"/>
                      <a:pt x="11772" y="55770"/>
                    </a:cubicBezTo>
                    <a:lnTo>
                      <a:pt x="11615" y="55002"/>
                    </a:lnTo>
                    <a:close/>
                    <a:moveTo>
                      <a:pt x="9076" y="55441"/>
                    </a:moveTo>
                    <a:cubicBezTo>
                      <a:pt x="8653" y="55503"/>
                      <a:pt x="8214" y="55550"/>
                      <a:pt x="7791" y="55597"/>
                    </a:cubicBezTo>
                    <a:lnTo>
                      <a:pt x="7885" y="56381"/>
                    </a:lnTo>
                    <a:cubicBezTo>
                      <a:pt x="8308" y="56334"/>
                      <a:pt x="8747" y="56271"/>
                      <a:pt x="9186" y="56209"/>
                    </a:cubicBezTo>
                    <a:lnTo>
                      <a:pt x="9076" y="55441"/>
                    </a:lnTo>
                    <a:close/>
                    <a:moveTo>
                      <a:pt x="6506" y="55738"/>
                    </a:moveTo>
                    <a:cubicBezTo>
                      <a:pt x="6082" y="55770"/>
                      <a:pt x="5643" y="55801"/>
                      <a:pt x="5220" y="55833"/>
                    </a:cubicBezTo>
                    <a:lnTo>
                      <a:pt x="5267" y="56616"/>
                    </a:lnTo>
                    <a:cubicBezTo>
                      <a:pt x="5706" y="56585"/>
                      <a:pt x="6145" y="56554"/>
                      <a:pt x="6568" y="56506"/>
                    </a:cubicBezTo>
                    <a:lnTo>
                      <a:pt x="6506" y="55738"/>
                    </a:lnTo>
                    <a:close/>
                    <a:moveTo>
                      <a:pt x="32" y="55895"/>
                    </a:moveTo>
                    <a:lnTo>
                      <a:pt x="1" y="56679"/>
                    </a:lnTo>
                    <a:cubicBezTo>
                      <a:pt x="455" y="56695"/>
                      <a:pt x="894" y="56695"/>
                      <a:pt x="1317" y="56710"/>
                    </a:cubicBezTo>
                    <a:lnTo>
                      <a:pt x="1333" y="55927"/>
                    </a:lnTo>
                    <a:cubicBezTo>
                      <a:pt x="910" y="55911"/>
                      <a:pt x="471" y="55911"/>
                      <a:pt x="32" y="55895"/>
                    </a:cubicBezTo>
                    <a:close/>
                    <a:moveTo>
                      <a:pt x="3919" y="55895"/>
                    </a:moveTo>
                    <a:cubicBezTo>
                      <a:pt x="3496" y="55911"/>
                      <a:pt x="3057" y="55911"/>
                      <a:pt x="2618" y="55927"/>
                    </a:cubicBezTo>
                    <a:lnTo>
                      <a:pt x="2634" y="56710"/>
                    </a:lnTo>
                    <a:cubicBezTo>
                      <a:pt x="3073" y="56695"/>
                      <a:pt x="3512" y="56695"/>
                      <a:pt x="3951" y="56679"/>
                    </a:cubicBezTo>
                    <a:lnTo>
                      <a:pt x="3919" y="5589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26"/>
              <p:cNvSpPr/>
              <p:nvPr/>
            </p:nvSpPr>
            <p:spPr>
              <a:xfrm>
                <a:off x="1450025" y="3095550"/>
                <a:ext cx="176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816" extrusionOk="0">
                    <a:moveTo>
                      <a:pt x="47" y="0"/>
                    </a:moveTo>
                    <a:lnTo>
                      <a:pt x="0" y="784"/>
                    </a:lnTo>
                    <a:cubicBezTo>
                      <a:pt x="220" y="800"/>
                      <a:pt x="439" y="815"/>
                      <a:pt x="659" y="815"/>
                    </a:cubicBezTo>
                    <a:lnTo>
                      <a:pt x="706" y="32"/>
                    </a:lnTo>
                    <a:cubicBezTo>
                      <a:pt x="486" y="32"/>
                      <a:pt x="267" y="16"/>
                      <a:pt x="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2" name="Google Shape;2352;p26"/>
            <p:cNvSpPr/>
            <p:nvPr/>
          </p:nvSpPr>
          <p:spPr>
            <a:xfrm rot="-1117008">
              <a:off x="1503975" y="3633504"/>
              <a:ext cx="360157" cy="355539"/>
            </a:xfrm>
            <a:custGeom>
              <a:avLst/>
              <a:gdLst/>
              <a:ahLst/>
              <a:cxnLst/>
              <a:rect l="l" t="t" r="r" b="b"/>
              <a:pathLst>
                <a:path w="7158" h="7067" extrusionOk="0">
                  <a:moveTo>
                    <a:pt x="4230" y="1"/>
                  </a:moveTo>
                  <a:cubicBezTo>
                    <a:pt x="4050" y="1"/>
                    <a:pt x="3847" y="107"/>
                    <a:pt x="3643" y="329"/>
                  </a:cubicBezTo>
                  <a:lnTo>
                    <a:pt x="3552" y="420"/>
                  </a:lnTo>
                  <a:lnTo>
                    <a:pt x="3460" y="512"/>
                  </a:lnTo>
                  <a:lnTo>
                    <a:pt x="2570" y="1493"/>
                  </a:lnTo>
                  <a:lnTo>
                    <a:pt x="1155" y="1265"/>
                  </a:lnTo>
                  <a:lnTo>
                    <a:pt x="995" y="1242"/>
                  </a:lnTo>
                  <a:cubicBezTo>
                    <a:pt x="930" y="1234"/>
                    <a:pt x="868" y="1230"/>
                    <a:pt x="809" y="1230"/>
                  </a:cubicBezTo>
                  <a:cubicBezTo>
                    <a:pt x="217" y="1230"/>
                    <a:pt x="1" y="1640"/>
                    <a:pt x="333" y="2201"/>
                  </a:cubicBezTo>
                  <a:lnTo>
                    <a:pt x="447" y="2452"/>
                  </a:lnTo>
                  <a:lnTo>
                    <a:pt x="1086" y="3616"/>
                  </a:lnTo>
                  <a:lnTo>
                    <a:pt x="516" y="4780"/>
                  </a:lnTo>
                  <a:lnTo>
                    <a:pt x="447" y="4917"/>
                  </a:lnTo>
                  <a:lnTo>
                    <a:pt x="379" y="5031"/>
                  </a:lnTo>
                  <a:cubicBezTo>
                    <a:pt x="101" y="5607"/>
                    <a:pt x="307" y="5993"/>
                    <a:pt x="831" y="5993"/>
                  </a:cubicBezTo>
                  <a:cubicBezTo>
                    <a:pt x="910" y="5993"/>
                    <a:pt x="995" y="5985"/>
                    <a:pt x="1086" y="5967"/>
                  </a:cubicBezTo>
                  <a:lnTo>
                    <a:pt x="1223" y="5944"/>
                  </a:lnTo>
                  <a:lnTo>
                    <a:pt x="1360" y="5921"/>
                  </a:lnTo>
                  <a:lnTo>
                    <a:pt x="2661" y="5670"/>
                  </a:lnTo>
                  <a:lnTo>
                    <a:pt x="3711" y="6674"/>
                  </a:lnTo>
                  <a:lnTo>
                    <a:pt x="3803" y="6766"/>
                  </a:lnTo>
                  <a:cubicBezTo>
                    <a:pt x="3997" y="6969"/>
                    <a:pt x="4192" y="7067"/>
                    <a:pt x="4363" y="7067"/>
                  </a:cubicBezTo>
                  <a:cubicBezTo>
                    <a:pt x="4633" y="7067"/>
                    <a:pt x="4842" y="6825"/>
                    <a:pt x="4898" y="6378"/>
                  </a:cubicBezTo>
                  <a:lnTo>
                    <a:pt x="5104" y="4803"/>
                  </a:lnTo>
                  <a:lnTo>
                    <a:pt x="6268" y="4186"/>
                  </a:lnTo>
                  <a:lnTo>
                    <a:pt x="6405" y="4118"/>
                  </a:lnTo>
                  <a:lnTo>
                    <a:pt x="6519" y="4072"/>
                  </a:lnTo>
                  <a:cubicBezTo>
                    <a:pt x="7158" y="3730"/>
                    <a:pt x="7135" y="3205"/>
                    <a:pt x="6473" y="2908"/>
                  </a:cubicBezTo>
                  <a:lnTo>
                    <a:pt x="6405" y="2863"/>
                  </a:lnTo>
                  <a:lnTo>
                    <a:pt x="5035" y="2223"/>
                  </a:lnTo>
                  <a:lnTo>
                    <a:pt x="4807" y="900"/>
                  </a:lnTo>
                  <a:lnTo>
                    <a:pt x="4784" y="649"/>
                  </a:lnTo>
                  <a:cubicBezTo>
                    <a:pt x="4703" y="228"/>
                    <a:pt x="4492" y="1"/>
                    <a:pt x="423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3" name="Google Shape;2353;p26"/>
            <p:cNvGrpSpPr/>
            <p:nvPr/>
          </p:nvGrpSpPr>
          <p:grpSpPr>
            <a:xfrm>
              <a:off x="7500915" y="2095205"/>
              <a:ext cx="149200" cy="78518"/>
              <a:chOff x="4413624" y="2718752"/>
              <a:chExt cx="167716" cy="88262"/>
            </a:xfrm>
          </p:grpSpPr>
          <p:sp>
            <p:nvSpPr>
              <p:cNvPr id="2354" name="Google Shape;2354;p26"/>
              <p:cNvSpPr/>
              <p:nvPr/>
            </p:nvSpPr>
            <p:spPr>
              <a:xfrm flipH="1">
                <a:off x="4413624" y="2718752"/>
                <a:ext cx="104139" cy="54072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1553" fill="none" extrusionOk="0">
                    <a:moveTo>
                      <a:pt x="2991" y="0"/>
                    </a:moveTo>
                    <a:lnTo>
                      <a:pt x="1" y="1553"/>
                    </a:lnTo>
                  </a:path>
                </a:pathLst>
              </a:custGeom>
              <a:noFill/>
              <a:ln w="9700" cap="rnd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26"/>
              <p:cNvSpPr/>
              <p:nvPr/>
            </p:nvSpPr>
            <p:spPr>
              <a:xfrm flipH="1">
                <a:off x="4536808" y="2783930"/>
                <a:ext cx="44532" cy="2308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663" fill="none" extrusionOk="0">
                    <a:moveTo>
                      <a:pt x="1279" y="0"/>
                    </a:moveTo>
                    <a:lnTo>
                      <a:pt x="1" y="662"/>
                    </a:lnTo>
                  </a:path>
                </a:pathLst>
              </a:custGeom>
              <a:noFill/>
              <a:ln w="9700" cap="rnd" cmpd="sng">
                <a:solidFill>
                  <a:schemeClr val="lt2"/>
                </a:solidFill>
                <a:prstDash val="solid"/>
                <a:miter lim="228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2356" name="Google Shape;2356;p26"/>
          <p:cNvCxnSpPr>
            <a:cxnSpLocks/>
          </p:cNvCxnSpPr>
          <p:nvPr/>
        </p:nvCxnSpPr>
        <p:spPr>
          <a:xfrm rot="10800000" flipV="1">
            <a:off x="2557474" y="2601321"/>
            <a:ext cx="471476" cy="2476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358" name="Google Shape;2358;p26"/>
          <p:cNvSpPr/>
          <p:nvPr/>
        </p:nvSpPr>
        <p:spPr>
          <a:xfrm>
            <a:off x="517736" y="2450926"/>
            <a:ext cx="410788" cy="398007"/>
          </a:xfrm>
          <a:custGeom>
            <a:avLst/>
            <a:gdLst/>
            <a:ahLst/>
            <a:cxnLst/>
            <a:rect l="l" t="t" r="r" b="b"/>
            <a:pathLst>
              <a:path w="14495" h="14044" extrusionOk="0">
                <a:moveTo>
                  <a:pt x="8719" y="0"/>
                </a:moveTo>
                <a:cubicBezTo>
                  <a:pt x="8696" y="0"/>
                  <a:pt x="8674" y="1"/>
                  <a:pt x="8651" y="1"/>
                </a:cubicBezTo>
                <a:cubicBezTo>
                  <a:pt x="7510" y="1"/>
                  <a:pt x="6848" y="640"/>
                  <a:pt x="6300" y="1485"/>
                </a:cubicBezTo>
                <a:cubicBezTo>
                  <a:pt x="5684" y="2421"/>
                  <a:pt x="4862" y="2854"/>
                  <a:pt x="3744" y="3151"/>
                </a:cubicBezTo>
                <a:cubicBezTo>
                  <a:pt x="2717" y="3425"/>
                  <a:pt x="1576" y="3653"/>
                  <a:pt x="868" y="4429"/>
                </a:cubicBezTo>
                <a:cubicBezTo>
                  <a:pt x="434" y="4909"/>
                  <a:pt x="183" y="5525"/>
                  <a:pt x="160" y="6141"/>
                </a:cubicBezTo>
                <a:cubicBezTo>
                  <a:pt x="1" y="11893"/>
                  <a:pt x="4041" y="13970"/>
                  <a:pt x="5365" y="14039"/>
                </a:cubicBezTo>
                <a:cubicBezTo>
                  <a:pt x="5419" y="14042"/>
                  <a:pt x="5474" y="14044"/>
                  <a:pt x="5528" y="14044"/>
                </a:cubicBezTo>
                <a:cubicBezTo>
                  <a:pt x="6916" y="14044"/>
                  <a:pt x="8088" y="12953"/>
                  <a:pt x="9450" y="12624"/>
                </a:cubicBezTo>
                <a:cubicBezTo>
                  <a:pt x="10112" y="12464"/>
                  <a:pt x="10820" y="12464"/>
                  <a:pt x="11459" y="12213"/>
                </a:cubicBezTo>
                <a:cubicBezTo>
                  <a:pt x="12281" y="11916"/>
                  <a:pt x="12920" y="11208"/>
                  <a:pt x="13239" y="10432"/>
                </a:cubicBezTo>
                <a:cubicBezTo>
                  <a:pt x="14495" y="7442"/>
                  <a:pt x="13924" y="4954"/>
                  <a:pt x="13353" y="3562"/>
                </a:cubicBezTo>
                <a:cubicBezTo>
                  <a:pt x="12943" y="2626"/>
                  <a:pt x="12281" y="1804"/>
                  <a:pt x="11459" y="1142"/>
                </a:cubicBezTo>
                <a:cubicBezTo>
                  <a:pt x="10699" y="517"/>
                  <a:pt x="9764" y="0"/>
                  <a:pt x="871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59" name="Google Shape;2359;p26"/>
          <p:cNvGrpSpPr/>
          <p:nvPr/>
        </p:nvGrpSpPr>
        <p:grpSpPr>
          <a:xfrm>
            <a:off x="483499" y="2359936"/>
            <a:ext cx="185032" cy="199117"/>
            <a:chOff x="3472581" y="2195997"/>
            <a:chExt cx="185032" cy="199117"/>
          </a:xfrm>
        </p:grpSpPr>
        <p:sp>
          <p:nvSpPr>
            <p:cNvPr id="2360" name="Google Shape;2360;p26"/>
            <p:cNvSpPr/>
            <p:nvPr/>
          </p:nvSpPr>
          <p:spPr>
            <a:xfrm>
              <a:off x="3580613" y="2195997"/>
              <a:ext cx="77000" cy="199117"/>
            </a:xfrm>
            <a:custGeom>
              <a:avLst/>
              <a:gdLst/>
              <a:ahLst/>
              <a:cxnLst/>
              <a:rect l="l" t="t" r="r" b="b"/>
              <a:pathLst>
                <a:path w="2717" h="7026" extrusionOk="0">
                  <a:moveTo>
                    <a:pt x="1883" y="1"/>
                  </a:moveTo>
                  <a:cubicBezTo>
                    <a:pt x="1700" y="1"/>
                    <a:pt x="1477" y="62"/>
                    <a:pt x="1210" y="223"/>
                  </a:cubicBezTo>
                  <a:cubicBezTo>
                    <a:pt x="1210" y="223"/>
                    <a:pt x="1" y="2917"/>
                    <a:pt x="2078" y="7025"/>
                  </a:cubicBezTo>
                  <a:cubicBezTo>
                    <a:pt x="2078" y="7025"/>
                    <a:pt x="2084" y="7025"/>
                    <a:pt x="2096" y="7025"/>
                  </a:cubicBezTo>
                  <a:cubicBezTo>
                    <a:pt x="2189" y="7025"/>
                    <a:pt x="2615" y="7007"/>
                    <a:pt x="2717" y="6683"/>
                  </a:cubicBezTo>
                  <a:cubicBezTo>
                    <a:pt x="2717" y="6683"/>
                    <a:pt x="663" y="2255"/>
                    <a:pt x="2648" y="588"/>
                  </a:cubicBezTo>
                  <a:cubicBezTo>
                    <a:pt x="2648" y="588"/>
                    <a:pt x="2453" y="1"/>
                    <a:pt x="18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6"/>
            <p:cNvSpPr/>
            <p:nvPr/>
          </p:nvSpPr>
          <p:spPr>
            <a:xfrm>
              <a:off x="3472581" y="2269653"/>
              <a:ext cx="140396" cy="58182"/>
            </a:xfrm>
            <a:custGeom>
              <a:avLst/>
              <a:gdLst/>
              <a:ahLst/>
              <a:cxnLst/>
              <a:rect l="l" t="t" r="r" b="b"/>
              <a:pathLst>
                <a:path w="4954" h="2053" extrusionOk="0">
                  <a:moveTo>
                    <a:pt x="1945" y="1"/>
                  </a:moveTo>
                  <a:cubicBezTo>
                    <a:pt x="880" y="1"/>
                    <a:pt x="1" y="432"/>
                    <a:pt x="1" y="432"/>
                  </a:cubicBezTo>
                  <a:cubicBezTo>
                    <a:pt x="1" y="455"/>
                    <a:pt x="24" y="455"/>
                    <a:pt x="24" y="455"/>
                  </a:cubicBezTo>
                  <a:lnTo>
                    <a:pt x="4954" y="2052"/>
                  </a:lnTo>
                  <a:cubicBezTo>
                    <a:pt x="4208" y="414"/>
                    <a:pt x="2988" y="1"/>
                    <a:pt x="19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2" name="Google Shape;2362;p26"/>
          <p:cNvSpPr txBox="1"/>
          <p:nvPr/>
        </p:nvSpPr>
        <p:spPr>
          <a:xfrm>
            <a:off x="173936" y="4027216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+mn-lt"/>
                <a:sym typeface="Didact Gothic"/>
              </a:rPr>
              <a:t>Fine Arts</a:t>
            </a:r>
            <a:endParaRPr lang="en-US" sz="110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363" name="Google Shape;2363;p26"/>
          <p:cNvSpPr txBox="1"/>
          <p:nvPr/>
        </p:nvSpPr>
        <p:spPr>
          <a:xfrm>
            <a:off x="3607950" y="4342295"/>
            <a:ext cx="192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1600" b="1">
                <a:solidFill>
                  <a:schemeClr val="dk1"/>
                </a:solidFill>
                <a:latin typeface="+mn-lt"/>
                <a:sym typeface="Didact Gothic"/>
              </a:rPr>
              <a:t>Foundational Numeracy</a:t>
            </a:r>
            <a:endParaRPr lang="en-US" sz="1600">
              <a:solidFill>
                <a:schemeClr val="dk1"/>
              </a:solidFill>
              <a:latin typeface="+mn-lt"/>
            </a:endParaRPr>
          </a:p>
        </p:txBody>
      </p:sp>
      <p:sp>
        <p:nvSpPr>
          <p:cNvPr id="2365" name="Google Shape;2365;p26"/>
          <p:cNvSpPr txBox="1"/>
          <p:nvPr/>
        </p:nvSpPr>
        <p:spPr>
          <a:xfrm>
            <a:off x="4242446" y="2383076"/>
            <a:ext cx="19281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+mn-lt"/>
                <a:ea typeface="Didact Gothic"/>
                <a:cs typeface="Didact Gothic"/>
                <a:sym typeface="Didact Gothic"/>
              </a:rPr>
              <a:t>Social Studies &amp;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+mn-lt"/>
                <a:sym typeface="Didact Gothic"/>
              </a:rPr>
              <a:t>Science</a:t>
            </a:r>
            <a:endParaRPr lang="en-US" sz="1100">
              <a:solidFill>
                <a:schemeClr val="dk1"/>
              </a:solidFill>
              <a:latin typeface="+mn-lt"/>
            </a:endParaRPr>
          </a:p>
        </p:txBody>
      </p:sp>
      <p:cxnSp>
        <p:nvCxnSpPr>
          <p:cNvPr id="2366" name="Google Shape;2366;p26"/>
          <p:cNvCxnSpPr>
            <a:cxnSpLocks/>
          </p:cNvCxnSpPr>
          <p:nvPr/>
        </p:nvCxnSpPr>
        <p:spPr>
          <a:xfrm>
            <a:off x="4572000" y="2960014"/>
            <a:ext cx="0" cy="3654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367" name="Google Shape;2367;p26"/>
          <p:cNvCxnSpPr>
            <a:cxnSpLocks/>
          </p:cNvCxnSpPr>
          <p:nvPr/>
        </p:nvCxnSpPr>
        <p:spPr>
          <a:xfrm rot="5400000">
            <a:off x="6184675" y="3696003"/>
            <a:ext cx="410700" cy="276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" name="Google Shape;2386;p27">
            <a:extLst>
              <a:ext uri="{FF2B5EF4-FFF2-40B4-BE49-F238E27FC236}">
                <a16:creationId xmlns:a16="http://schemas.microsoft.com/office/drawing/2014/main" id="{24CDF2D2-E5AB-49E2-8410-09A52A89D1F5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72329" y="3859283"/>
            <a:ext cx="580215" cy="28789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16D2E-B70E-0C1A-283B-D44FE5F3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Foothills School Division 2025</a:t>
            </a:r>
          </a:p>
        </p:txBody>
      </p:sp>
      <p:pic>
        <p:nvPicPr>
          <p:cNvPr id="12" name="Picture 11" descr="A cartoon of a teddy bear&#10;&#10;Description automatically generated">
            <a:extLst>
              <a:ext uri="{FF2B5EF4-FFF2-40B4-BE49-F238E27FC236}">
                <a16:creationId xmlns:a16="http://schemas.microsoft.com/office/drawing/2014/main" id="{30A3FCE3-2890-766B-4355-0875B2D0B10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0229" y="739882"/>
            <a:ext cx="3673671" cy="2413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87358F-674C-BEAF-EAC7-85734055E300}"/>
              </a:ext>
            </a:extLst>
          </p:cNvPr>
          <p:cNvSpPr txBox="1"/>
          <p:nvPr/>
        </p:nvSpPr>
        <p:spPr>
          <a:xfrm>
            <a:off x="5707606" y="552884"/>
            <a:ext cx="2363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+mn-lt"/>
              </a:rPr>
              <a:t>Learning Priorities are set within the Alberta </a:t>
            </a:r>
            <a:br>
              <a:rPr lang="en-US" sz="1200">
                <a:latin typeface="+mn-lt"/>
              </a:rPr>
            </a:br>
            <a:r>
              <a:rPr lang="en-US" sz="1200">
                <a:latin typeface="+mn-lt"/>
              </a:rPr>
              <a:t>Curriculum. </a:t>
            </a:r>
            <a:br>
              <a:rPr lang="en-US" sz="1200">
                <a:latin typeface="+mn-lt"/>
              </a:rPr>
            </a:br>
            <a:br>
              <a:rPr lang="en-US" sz="1200">
                <a:latin typeface="+mn-lt"/>
              </a:rPr>
            </a:br>
            <a:r>
              <a:rPr lang="en-US" sz="1200">
                <a:latin typeface="+mn-lt"/>
              </a:rPr>
              <a:t>Explore more at </a:t>
            </a:r>
            <a:r>
              <a:rPr lang="en-US" sz="1200" b="1">
                <a:solidFill>
                  <a:srgbClr val="00B050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LearnAlberta.ca</a:t>
            </a:r>
            <a:endParaRPr lang="en-US" sz="1200" b="1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SD">
      <a:dk1>
        <a:srgbClr val="22356F"/>
      </a:dk1>
      <a:lt1>
        <a:srgbClr val="FFFFFF"/>
      </a:lt1>
      <a:dk2>
        <a:srgbClr val="146AAA"/>
      </a:dk2>
      <a:lt2>
        <a:srgbClr val="FDFDFD"/>
      </a:lt2>
      <a:accent1>
        <a:srgbClr val="00B050"/>
      </a:accent1>
      <a:accent2>
        <a:srgbClr val="73AA4F"/>
      </a:accent2>
      <a:accent3>
        <a:srgbClr val="46CBF5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029676"/>
      </a:folHlink>
    </a:clrScheme>
    <a:fontScheme name="Custom 1">
      <a:majorFont>
        <a:latin typeface="Montserrat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499ec3-72ba-4329-8c74-9fd67ceb562a" xsi:nil="true"/>
    <lcf76f155ced4ddcb4097134ff3c332f xmlns="7de322fd-c417-444c-ba45-c5db13bfecf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8C9284EBBFE84FA681419ECBA15C46" ma:contentTypeVersion="18" ma:contentTypeDescription="Create a new document." ma:contentTypeScope="" ma:versionID="97be417e4ca1aa5eda0ca83448da8637">
  <xsd:schema xmlns:xsd="http://www.w3.org/2001/XMLSchema" xmlns:xs="http://www.w3.org/2001/XMLSchema" xmlns:p="http://schemas.microsoft.com/office/2006/metadata/properties" xmlns:ns2="7de322fd-c417-444c-ba45-c5db13bfecfd" xmlns:ns3="6e499ec3-72ba-4329-8c74-9fd67ceb562a" targetNamespace="http://schemas.microsoft.com/office/2006/metadata/properties" ma:root="true" ma:fieldsID="307837f2765d7234ab116e4fbdaabbeb" ns2:_="" ns3:_="">
    <xsd:import namespace="7de322fd-c417-444c-ba45-c5db13bfecfd"/>
    <xsd:import namespace="6e499ec3-72ba-4329-8c74-9fd67ceb56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322fd-c417-444c-ba45-c5db13bfe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1896dae-c10b-4dfc-b53f-b0a0769316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499ec3-72ba-4329-8c74-9fd67ceb5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427429f-4598-4d45-8c81-91194bab2cca}" ma:internalName="TaxCatchAll" ma:showField="CatchAllData" ma:web="6e499ec3-72ba-4329-8c74-9fd67ceb56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FE393F-B9A1-4C18-856B-F483E86461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137D19-0043-4698-ABF1-7EDF7EDE7D81}">
  <ds:schemaRefs>
    <ds:schemaRef ds:uri="6e499ec3-72ba-4329-8c74-9fd67ceb562a"/>
    <ds:schemaRef ds:uri="7de322fd-c417-444c-ba45-c5db13bfecf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AB376F3-395F-4DD3-A4CC-A5E431BE9986}">
  <ds:schemaRefs>
    <ds:schemaRef ds:uri="6e499ec3-72ba-4329-8c74-9fd67ceb562a"/>
    <ds:schemaRef ds:uri="7de322fd-c417-444c-ba45-c5db13bfecf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1599</Words>
  <Application>Microsoft Office PowerPoint</Application>
  <PresentationFormat>On-screen Show (16:9)</PresentationFormat>
  <Paragraphs>224</Paragraphs>
  <Slides>26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Didact Gothic</vt:lpstr>
      <vt:lpstr>Times-Roman</vt:lpstr>
      <vt:lpstr>Varela</vt:lpstr>
      <vt:lpstr>Montserrat SemiBold</vt:lpstr>
      <vt:lpstr>Proxima Nova Semibold</vt:lpstr>
      <vt:lpstr>Calibri</vt:lpstr>
      <vt:lpstr>Arial</vt:lpstr>
      <vt:lpstr>Open Sans</vt:lpstr>
      <vt:lpstr>Proxima Nova</vt:lpstr>
      <vt:lpstr>Slidesgo Final Pages</vt:lpstr>
      <vt:lpstr>Office Theme</vt:lpstr>
      <vt:lpstr>PowerPoint Presentation</vt:lpstr>
      <vt:lpstr>OUR SCHOOL</vt:lpstr>
      <vt:lpstr>OUR PRIORITIES</vt:lpstr>
      <vt:lpstr>PowerPoint Presentation</vt:lpstr>
      <vt:lpstr>At what age can my child start school?</vt:lpstr>
      <vt:lpstr>OUR KINDERGARTEN PROGRAM</vt:lpstr>
      <vt:lpstr>School Council</vt:lpstr>
      <vt:lpstr>DID YOU KNOW...</vt:lpstr>
      <vt:lpstr>KINDERGARTEN LEARNING PRIORITIES </vt:lpstr>
      <vt:lpstr>Fostering A Love for  Lifelong Learning</vt:lpstr>
      <vt:lpstr>Learning Through PLAY</vt:lpstr>
      <vt:lpstr>Creating CONNECTIONS and ENGAGEMENT as a team!</vt:lpstr>
      <vt:lpstr>Fostering the JOY of Learning!</vt:lpstr>
      <vt:lpstr>Which school do we attend?</vt:lpstr>
      <vt:lpstr>How will we get to school?</vt:lpstr>
      <vt:lpstr>What Supports are available?</vt:lpstr>
      <vt:lpstr>SUPPORTS FROM  ALBERTA HEALTH SERVICES</vt:lpstr>
      <vt:lpstr>HOW YOU CAN HELP YOUR CHILD GET READY FOR SCHOOL</vt:lpstr>
      <vt:lpstr>HELPFUL RESOURCES</vt:lpstr>
      <vt:lpstr>PowerPoint Presentation</vt:lpstr>
      <vt:lpstr>KINDERGARTEN REGISTRATION</vt:lpstr>
      <vt:lpstr>Registration: NEXT STEPS</vt:lpstr>
      <vt:lpstr>PowerPoint Presentation</vt:lpstr>
      <vt:lpstr>NEXT STEPS</vt:lpstr>
      <vt:lpstr>WHAT TO EXPECT FROM US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Foothills School Division!  Jr. K and Kindergarten Open House and Registration Night</dc:title>
  <cp:lastModifiedBy>Brandy Hayhurst</cp:lastModifiedBy>
  <cp:revision>4</cp:revision>
  <cp:lastPrinted>2025-01-29T20:36:23Z</cp:lastPrinted>
  <dcterms:modified xsi:type="dcterms:W3CDTF">2025-01-31T19:39:39Z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0x010100AB8C9284EBBFE84FA681419ECBA15C46</vt:lpwstr>
  </property>
  <property fmtid="{D5CDD505-2E9C-101B-9397-08002B2CF9AE}" pid="3" name="MediaServiceImageTags">
    <vt:lpwstr/>
  </property>
</Properties>
</file>